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Oswald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1" roundtripDataSignature="AMtx7mgXJWEHYzqt/IPCkIxZNqwD17kE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6.jp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30" l="0" r="0" t="-9331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>
            <a:off x="-2027254" y="9306468"/>
            <a:ext cx="8269787" cy="767774"/>
            <a:chOff x="0" y="-38100"/>
            <a:chExt cx="1693959" cy="157269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1693959" cy="119169"/>
            </a:xfrm>
            <a:custGeom>
              <a:rect b="b" l="l" r="r" t="t"/>
              <a:pathLst>
                <a:path extrusionOk="0" h="119169" w="1693959">
                  <a:moveTo>
                    <a:pt x="1490759" y="0"/>
                  </a:moveTo>
                  <a:lnTo>
                    <a:pt x="0" y="0"/>
                  </a:lnTo>
                  <a:lnTo>
                    <a:pt x="203200" y="119169"/>
                  </a:lnTo>
                  <a:lnTo>
                    <a:pt x="1693959" y="119169"/>
                  </a:lnTo>
                  <a:lnTo>
                    <a:pt x="1490759" y="0"/>
                  </a:lnTo>
                  <a:close/>
                </a:path>
              </a:pathLst>
            </a:custGeom>
            <a:gradFill>
              <a:gsLst>
                <a:gs pos="0">
                  <a:srgbClr val="FF2525"/>
                </a:gs>
                <a:gs pos="100000">
                  <a:srgbClr val="5900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87" name="Google Shape;87;p1"/>
            <p:cNvSpPr txBox="1"/>
            <p:nvPr/>
          </p:nvSpPr>
          <p:spPr>
            <a:xfrm>
              <a:off x="101600" y="-38100"/>
              <a:ext cx="1490759" cy="157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/>
          <p:cNvSpPr/>
          <p:nvPr/>
        </p:nvSpPr>
        <p:spPr>
          <a:xfrm flipH="1">
            <a:off x="11377632" y="-268490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7136750" y="0"/>
                </a:moveTo>
                <a:lnTo>
                  <a:pt x="0" y="0"/>
                </a:lnTo>
                <a:lnTo>
                  <a:pt x="0" y="6084079"/>
                </a:lnTo>
                <a:lnTo>
                  <a:pt x="7136750" y="6084079"/>
                </a:lnTo>
                <a:lnTo>
                  <a:pt x="713675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9" name="Google Shape;89;p1"/>
          <p:cNvCxnSpPr/>
          <p:nvPr/>
        </p:nvCxnSpPr>
        <p:spPr>
          <a:xfrm>
            <a:off x="5184742" y="5579102"/>
            <a:ext cx="5769365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"/>
          <p:cNvSpPr/>
          <p:nvPr/>
        </p:nvSpPr>
        <p:spPr>
          <a:xfrm rot="10800000">
            <a:off x="8976770" y="4639641"/>
            <a:ext cx="6755835" cy="6215368"/>
          </a:xfrm>
          <a:custGeom>
            <a:rect b="b" l="l" r="r" t="t"/>
            <a:pathLst>
              <a:path extrusionOk="0" h="6215368" w="6755835">
                <a:moveTo>
                  <a:pt x="6755835" y="6215368"/>
                </a:moveTo>
                <a:lnTo>
                  <a:pt x="0" y="6215368"/>
                </a:lnTo>
                <a:lnTo>
                  <a:pt x="0" y="0"/>
                </a:lnTo>
                <a:lnTo>
                  <a:pt x="6755835" y="0"/>
                </a:lnTo>
                <a:lnTo>
                  <a:pt x="6755835" y="621536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1" name="Google Shape;91;p1"/>
          <p:cNvGrpSpPr/>
          <p:nvPr/>
        </p:nvGrpSpPr>
        <p:grpSpPr>
          <a:xfrm>
            <a:off x="14613415" y="4834070"/>
            <a:ext cx="7349169" cy="8551761"/>
            <a:chOff x="0" y="0"/>
            <a:chExt cx="698500" cy="812800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>
              <a:gsLst>
                <a:gs pos="0">
                  <a:srgbClr val="FF2525"/>
                </a:gs>
                <a:gs pos="100000">
                  <a:srgbClr val="5900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14879332" y="5143500"/>
            <a:ext cx="6817336" cy="7932900"/>
          </a:xfrm>
          <a:custGeom>
            <a:rect b="b" l="l" r="r" t="t"/>
            <a:pathLst>
              <a:path extrusionOk="0" h="812800" w="698500">
                <a:moveTo>
                  <a:pt x="349250" y="0"/>
                </a:moveTo>
                <a:lnTo>
                  <a:pt x="698500" y="203200"/>
                </a:lnTo>
                <a:lnTo>
                  <a:pt x="698500" y="609600"/>
                </a:lnTo>
                <a:lnTo>
                  <a:pt x="349250" y="812800"/>
                </a:lnTo>
                <a:lnTo>
                  <a:pt x="0" y="609600"/>
                </a:lnTo>
                <a:lnTo>
                  <a:pt x="0" y="203200"/>
                </a:lnTo>
                <a:lnTo>
                  <a:pt x="34925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0724" r="-3813" t="0"/>
            </a:stretch>
          </a:blipFill>
          <a:ln>
            <a:noFill/>
          </a:ln>
        </p:spPr>
      </p:sp>
      <p:grpSp>
        <p:nvGrpSpPr>
          <p:cNvPr id="95" name="Google Shape;95;p1"/>
          <p:cNvGrpSpPr/>
          <p:nvPr/>
        </p:nvGrpSpPr>
        <p:grpSpPr>
          <a:xfrm>
            <a:off x="9910131" y="867620"/>
            <a:ext cx="7349169" cy="8551761"/>
            <a:chOff x="0" y="0"/>
            <a:chExt cx="698500" cy="812800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>
              <a:gsLst>
                <a:gs pos="0">
                  <a:srgbClr val="FF2525"/>
                </a:gs>
                <a:gs pos="100000">
                  <a:srgbClr val="5900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10176047" y="1177050"/>
            <a:ext cx="6817336" cy="7932900"/>
          </a:xfrm>
          <a:custGeom>
            <a:rect b="b" l="l" r="r" t="t"/>
            <a:pathLst>
              <a:path extrusionOk="0" h="812800" w="698500">
                <a:moveTo>
                  <a:pt x="349250" y="0"/>
                </a:moveTo>
                <a:lnTo>
                  <a:pt x="698500" y="203200"/>
                </a:lnTo>
                <a:lnTo>
                  <a:pt x="698500" y="609600"/>
                </a:lnTo>
                <a:lnTo>
                  <a:pt x="349250" y="812800"/>
                </a:lnTo>
                <a:lnTo>
                  <a:pt x="0" y="609600"/>
                </a:lnTo>
                <a:lnTo>
                  <a:pt x="0" y="203200"/>
                </a:lnTo>
                <a:lnTo>
                  <a:pt x="34925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8180" r="-8178" t="0"/>
            </a:stretch>
          </a:blipFill>
          <a:ln>
            <a:noFill/>
          </a:ln>
        </p:spPr>
      </p:sp>
      <p:grpSp>
        <p:nvGrpSpPr>
          <p:cNvPr id="99" name="Google Shape;99;p1"/>
          <p:cNvGrpSpPr/>
          <p:nvPr/>
        </p:nvGrpSpPr>
        <p:grpSpPr>
          <a:xfrm>
            <a:off x="5184742" y="5486633"/>
            <a:ext cx="184939" cy="184939"/>
            <a:chOff x="0" y="0"/>
            <a:chExt cx="812800" cy="8128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5602374" y="5486633"/>
            <a:ext cx="184939" cy="184939"/>
            <a:chOff x="0" y="0"/>
            <a:chExt cx="812800" cy="812800"/>
          </a:xfrm>
        </p:grpSpPr>
        <p:sp>
          <p:nvSpPr>
            <p:cNvPr id="103" name="Google Shape;10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25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"/>
          <p:cNvGrpSpPr/>
          <p:nvPr/>
        </p:nvGrpSpPr>
        <p:grpSpPr>
          <a:xfrm>
            <a:off x="8307276" y="5486633"/>
            <a:ext cx="184939" cy="184939"/>
            <a:chOff x="0" y="0"/>
            <a:chExt cx="812800" cy="812800"/>
          </a:xfrm>
        </p:grpSpPr>
        <p:sp>
          <p:nvSpPr>
            <p:cNvPr id="106" name="Google Shape;106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"/>
          <p:cNvSpPr/>
          <p:nvPr/>
        </p:nvSpPr>
        <p:spPr>
          <a:xfrm>
            <a:off x="352069" y="173841"/>
            <a:ext cx="3471508" cy="854859"/>
          </a:xfrm>
          <a:custGeom>
            <a:rect b="b" l="l" r="r" t="t"/>
            <a:pathLst>
              <a:path extrusionOk="0" h="854859" w="3471508">
                <a:moveTo>
                  <a:pt x="0" y="0"/>
                </a:moveTo>
                <a:lnTo>
                  <a:pt x="3471508" y="0"/>
                </a:lnTo>
                <a:lnTo>
                  <a:pt x="3471508" y="854859"/>
                </a:lnTo>
                <a:lnTo>
                  <a:pt x="0" y="854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"/>
          <p:cNvSpPr txBox="1"/>
          <p:nvPr/>
        </p:nvSpPr>
        <p:spPr>
          <a:xfrm>
            <a:off x="1028700" y="3593510"/>
            <a:ext cx="7595757" cy="1549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101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PLIFT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1028700" y="2045265"/>
            <a:ext cx="7595757" cy="1551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101" u="none" cap="none" strike="noStrike">
                <a:solidFill>
                  <a:srgbClr val="FF2525"/>
                </a:solidFill>
                <a:latin typeface="Oswald"/>
                <a:ea typeface="Oswald"/>
                <a:cs typeface="Oswald"/>
                <a:sym typeface="Oswald"/>
              </a:rPr>
              <a:t>PROYECTO</a:t>
            </a:r>
            <a:endParaRPr/>
          </a:p>
        </p:txBody>
      </p:sp>
      <p:sp>
        <p:nvSpPr>
          <p:cNvPr id="111" name="Google Shape;111;p1"/>
          <p:cNvSpPr txBox="1"/>
          <p:nvPr/>
        </p:nvSpPr>
        <p:spPr>
          <a:xfrm>
            <a:off x="6242532" y="2045265"/>
            <a:ext cx="1874244" cy="1551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101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APT</a:t>
            </a:r>
            <a:endParaRPr/>
          </a:p>
        </p:txBody>
      </p:sp>
      <p:sp>
        <p:nvSpPr>
          <p:cNvPr id="112" name="Google Shape;112;p1"/>
          <p:cNvSpPr txBox="1"/>
          <p:nvPr/>
        </p:nvSpPr>
        <p:spPr>
          <a:xfrm>
            <a:off x="1028700" y="6252746"/>
            <a:ext cx="4637596" cy="3005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6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Integrantes: </a:t>
            </a:r>
            <a:endParaRPr/>
          </a:p>
          <a:p>
            <a:pPr indent="-231673" lvl="1" marL="463347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6"/>
              <a:buFont typeface="Arial"/>
              <a:buChar char="•"/>
            </a:pPr>
            <a:r>
              <a:rPr b="0" i="0" lang="en-US" sz="2146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Alonso Barrera Silva</a:t>
            </a:r>
            <a:endParaRPr/>
          </a:p>
          <a:p>
            <a:pPr indent="-231673" lvl="1" marL="463347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6"/>
              <a:buFont typeface="Arial"/>
              <a:buChar char="•"/>
            </a:pPr>
            <a:r>
              <a:rPr b="0" i="0" lang="en-US" sz="2146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Germán Macías Hernández </a:t>
            </a:r>
            <a:endParaRPr/>
          </a:p>
          <a:p>
            <a:pPr indent="-231673" lvl="1" marL="463347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6"/>
              <a:buFont typeface="Arial"/>
              <a:buChar char="•"/>
            </a:pPr>
            <a:r>
              <a:rPr b="0" i="0" lang="en-US" sz="2146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Matías Muñoz Lillo</a:t>
            </a:r>
            <a:endParaRPr/>
          </a:p>
          <a:p>
            <a:pPr indent="-231673" lvl="1" marL="463347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6"/>
              <a:buFont typeface="Arial"/>
              <a:buChar char="•"/>
            </a:pPr>
            <a:r>
              <a:rPr b="0" i="0" lang="en-US" sz="2146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Danae Venegas Maldonado</a:t>
            </a:r>
            <a:endParaRPr/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6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Profesor:</a:t>
            </a:r>
            <a:endParaRPr/>
          </a:p>
          <a:p>
            <a:pPr indent="-231673" lvl="1" marL="463347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46"/>
              <a:buFont typeface="Arial"/>
              <a:buChar char="•"/>
            </a:pPr>
            <a:r>
              <a:rPr b="0" i="0" lang="en-US" sz="2146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Aldo Martínez Ordenes</a:t>
            </a:r>
            <a:endParaRPr/>
          </a:p>
          <a:p>
            <a:pPr indent="0" lvl="0" marL="0" marR="0" rtl="0" algn="l">
              <a:lnSpc>
                <a:spcPct val="126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46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306" name="Google Shape;306;p10"/>
          <p:cNvSpPr/>
          <p:nvPr/>
        </p:nvSpPr>
        <p:spPr>
          <a:xfrm flipH="1">
            <a:off x="14910082" y="-498836"/>
            <a:ext cx="6755835" cy="6215368"/>
          </a:xfrm>
          <a:custGeom>
            <a:rect b="b" l="l" r="r" t="t"/>
            <a:pathLst>
              <a:path extrusionOk="0" h="6215368" w="6755835">
                <a:moveTo>
                  <a:pt x="6755836" y="0"/>
                </a:moveTo>
                <a:lnTo>
                  <a:pt x="0" y="0"/>
                </a:lnTo>
                <a:lnTo>
                  <a:pt x="0" y="6215368"/>
                </a:lnTo>
                <a:lnTo>
                  <a:pt x="6755836" y="6215368"/>
                </a:lnTo>
                <a:lnTo>
                  <a:pt x="675583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10"/>
          <p:cNvSpPr/>
          <p:nvPr/>
        </p:nvSpPr>
        <p:spPr>
          <a:xfrm flipH="1" rot="10800000">
            <a:off x="-2539675" y="5415134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0" y="6084080"/>
                </a:moveTo>
                <a:lnTo>
                  <a:pt x="7136750" y="6084080"/>
                </a:lnTo>
                <a:lnTo>
                  <a:pt x="7136750" y="0"/>
                </a:lnTo>
                <a:lnTo>
                  <a:pt x="0" y="0"/>
                </a:lnTo>
                <a:lnTo>
                  <a:pt x="0" y="60840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10"/>
          <p:cNvSpPr/>
          <p:nvPr/>
        </p:nvSpPr>
        <p:spPr>
          <a:xfrm>
            <a:off x="-2349477" y="-2727985"/>
            <a:ext cx="4698954" cy="5455970"/>
          </a:xfrm>
          <a:custGeom>
            <a:rect b="b" l="l" r="r" t="t"/>
            <a:pathLst>
              <a:path extrusionOk="0" h="5455970" w="4698954">
                <a:moveTo>
                  <a:pt x="0" y="0"/>
                </a:moveTo>
                <a:lnTo>
                  <a:pt x="4698954" y="0"/>
                </a:lnTo>
                <a:lnTo>
                  <a:pt x="4698954" y="5455970"/>
                </a:lnTo>
                <a:lnTo>
                  <a:pt x="0" y="5455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9" name="Google Shape;309;p10"/>
          <p:cNvGrpSpPr/>
          <p:nvPr/>
        </p:nvGrpSpPr>
        <p:grpSpPr>
          <a:xfrm>
            <a:off x="1028700" y="1864734"/>
            <a:ext cx="4732020" cy="6412872"/>
            <a:chOff x="0" y="-38100"/>
            <a:chExt cx="1246293" cy="1688987"/>
          </a:xfrm>
        </p:grpSpPr>
        <p:sp>
          <p:nvSpPr>
            <p:cNvPr id="310" name="Google Shape;310;p10"/>
            <p:cNvSpPr/>
            <p:nvPr/>
          </p:nvSpPr>
          <p:spPr>
            <a:xfrm>
              <a:off x="0" y="0"/>
              <a:ext cx="1246293" cy="1650887"/>
            </a:xfrm>
            <a:custGeom>
              <a:rect b="b" l="l" r="r" t="t"/>
              <a:pathLst>
                <a:path extrusionOk="0" h="1650887" w="1246293">
                  <a:moveTo>
                    <a:pt x="0" y="0"/>
                  </a:moveTo>
                  <a:lnTo>
                    <a:pt x="1246293" y="0"/>
                  </a:lnTo>
                  <a:lnTo>
                    <a:pt x="1246293" y="1650887"/>
                  </a:lnTo>
                  <a:lnTo>
                    <a:pt x="0" y="1650887"/>
                  </a:lnTo>
                  <a:close/>
                </a:path>
              </a:pathLst>
            </a:custGeom>
            <a:gradFill>
              <a:gsLst>
                <a:gs pos="0">
                  <a:srgbClr val="FF2525"/>
                </a:gs>
                <a:gs pos="100000">
                  <a:srgbClr val="5900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11" name="Google Shape;311;p10"/>
            <p:cNvSpPr txBox="1"/>
            <p:nvPr/>
          </p:nvSpPr>
          <p:spPr>
            <a:xfrm>
              <a:off x="0" y="-38100"/>
              <a:ext cx="1246293" cy="1688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0"/>
          <p:cNvSpPr/>
          <p:nvPr/>
        </p:nvSpPr>
        <p:spPr>
          <a:xfrm>
            <a:off x="1263476" y="2254747"/>
            <a:ext cx="4262468" cy="5777506"/>
          </a:xfrm>
          <a:custGeom>
            <a:rect b="b" l="l" r="r" t="t"/>
            <a:pathLst>
              <a:path extrusionOk="0" h="993689" w="733114">
                <a:moveTo>
                  <a:pt x="0" y="0"/>
                </a:moveTo>
                <a:lnTo>
                  <a:pt x="733114" y="0"/>
                </a:lnTo>
                <a:lnTo>
                  <a:pt x="733114" y="993689"/>
                </a:lnTo>
                <a:lnTo>
                  <a:pt x="0" y="993689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85198" r="-17983" t="0"/>
            </a:stretch>
          </a:blipFill>
          <a:ln>
            <a:noFill/>
          </a:ln>
        </p:spPr>
      </p:sp>
      <p:cxnSp>
        <p:nvCxnSpPr>
          <p:cNvPr id="313" name="Google Shape;313;p10"/>
          <p:cNvCxnSpPr/>
          <p:nvPr/>
        </p:nvCxnSpPr>
        <p:spPr>
          <a:xfrm>
            <a:off x="6742050" y="9652847"/>
            <a:ext cx="11545950" cy="0"/>
          </a:xfrm>
          <a:prstGeom prst="straightConnector1">
            <a:avLst/>
          </a:prstGeom>
          <a:noFill/>
          <a:ln cap="flat" cmpd="sng" w="28575">
            <a:solidFill>
              <a:srgbClr val="FF25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p10"/>
          <p:cNvSpPr/>
          <p:nvPr/>
        </p:nvSpPr>
        <p:spPr>
          <a:xfrm>
            <a:off x="6742050" y="4966505"/>
            <a:ext cx="303950" cy="218844"/>
          </a:xfrm>
          <a:custGeom>
            <a:rect b="b" l="l" r="r" t="t"/>
            <a:pathLst>
              <a:path extrusionOk="0" h="218844" w="303950">
                <a:moveTo>
                  <a:pt x="0" y="0"/>
                </a:moveTo>
                <a:lnTo>
                  <a:pt x="303950" y="0"/>
                </a:lnTo>
                <a:lnTo>
                  <a:pt x="303950" y="218844"/>
                </a:lnTo>
                <a:lnTo>
                  <a:pt x="0" y="218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10"/>
          <p:cNvSpPr/>
          <p:nvPr/>
        </p:nvSpPr>
        <p:spPr>
          <a:xfrm>
            <a:off x="6742050" y="5385659"/>
            <a:ext cx="303950" cy="218844"/>
          </a:xfrm>
          <a:custGeom>
            <a:rect b="b" l="l" r="r" t="t"/>
            <a:pathLst>
              <a:path extrusionOk="0" h="218844" w="303950">
                <a:moveTo>
                  <a:pt x="0" y="0"/>
                </a:moveTo>
                <a:lnTo>
                  <a:pt x="303950" y="0"/>
                </a:lnTo>
                <a:lnTo>
                  <a:pt x="303950" y="218844"/>
                </a:lnTo>
                <a:lnTo>
                  <a:pt x="0" y="218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10"/>
          <p:cNvSpPr/>
          <p:nvPr/>
        </p:nvSpPr>
        <p:spPr>
          <a:xfrm>
            <a:off x="6742050" y="5804813"/>
            <a:ext cx="303950" cy="218844"/>
          </a:xfrm>
          <a:custGeom>
            <a:rect b="b" l="l" r="r" t="t"/>
            <a:pathLst>
              <a:path extrusionOk="0" h="218844" w="303950">
                <a:moveTo>
                  <a:pt x="0" y="0"/>
                </a:moveTo>
                <a:lnTo>
                  <a:pt x="303950" y="0"/>
                </a:lnTo>
                <a:lnTo>
                  <a:pt x="303950" y="218844"/>
                </a:lnTo>
                <a:lnTo>
                  <a:pt x="0" y="218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10"/>
          <p:cNvSpPr/>
          <p:nvPr/>
        </p:nvSpPr>
        <p:spPr>
          <a:xfrm>
            <a:off x="6742050" y="6643013"/>
            <a:ext cx="303950" cy="218844"/>
          </a:xfrm>
          <a:custGeom>
            <a:rect b="b" l="l" r="r" t="t"/>
            <a:pathLst>
              <a:path extrusionOk="0" h="218844" w="303950">
                <a:moveTo>
                  <a:pt x="0" y="0"/>
                </a:moveTo>
                <a:lnTo>
                  <a:pt x="303950" y="0"/>
                </a:lnTo>
                <a:lnTo>
                  <a:pt x="303950" y="218844"/>
                </a:lnTo>
                <a:lnTo>
                  <a:pt x="0" y="218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10"/>
          <p:cNvSpPr txBox="1"/>
          <p:nvPr/>
        </p:nvSpPr>
        <p:spPr>
          <a:xfrm>
            <a:off x="6742050" y="1885570"/>
            <a:ext cx="9460843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KICK </a:t>
            </a:r>
            <a:r>
              <a:rPr b="1" i="0" lang="en-US" sz="6999" u="none" cap="none" strike="noStrike">
                <a:solidFill>
                  <a:srgbClr val="FF2525"/>
                </a:solidFill>
                <a:latin typeface="Oswald"/>
                <a:ea typeface="Oswald"/>
                <a:cs typeface="Oswald"/>
                <a:sym typeface="Oswald"/>
              </a:rPr>
              <a:t>OFF</a:t>
            </a:r>
            <a:endParaRPr/>
          </a:p>
        </p:txBody>
      </p:sp>
      <p:sp>
        <p:nvSpPr>
          <p:cNvPr id="319" name="Google Shape;319;p10"/>
          <p:cNvSpPr txBox="1"/>
          <p:nvPr/>
        </p:nvSpPr>
        <p:spPr>
          <a:xfrm>
            <a:off x="6742050" y="3319363"/>
            <a:ext cx="105174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Los eventos principales que </a:t>
            </a:r>
            <a:r>
              <a:rPr lang="en-US" sz="2800">
                <a:solidFill>
                  <a:srgbClr val="FFFFFF"/>
                </a:solidFill>
              </a:rPr>
              <a:t>abordaremos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 el proyecto </a:t>
            </a:r>
            <a:r>
              <a:rPr lang="en-US" sz="2800">
                <a:solidFill>
                  <a:srgbClr val="FFFFFF"/>
                </a:solidFill>
              </a:rPr>
              <a:t>serán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los siguientes objetivos:</a:t>
            </a:r>
            <a:endParaRPr/>
          </a:p>
        </p:txBody>
      </p:sp>
      <p:sp>
        <p:nvSpPr>
          <p:cNvPr id="320" name="Google Shape;320;p10"/>
          <p:cNvSpPr txBox="1"/>
          <p:nvPr/>
        </p:nvSpPr>
        <p:spPr>
          <a:xfrm>
            <a:off x="7189270" y="4866350"/>
            <a:ext cx="3575547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movil</a:t>
            </a:r>
            <a:endParaRPr/>
          </a:p>
        </p:txBody>
      </p:sp>
      <p:sp>
        <p:nvSpPr>
          <p:cNvPr id="321" name="Google Shape;321;p10"/>
          <p:cNvSpPr txBox="1"/>
          <p:nvPr/>
        </p:nvSpPr>
        <p:spPr>
          <a:xfrm>
            <a:off x="7189270" y="5285504"/>
            <a:ext cx="6248088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Interfaz  simple e intuitiva</a:t>
            </a:r>
            <a:endParaRPr/>
          </a:p>
        </p:txBody>
      </p:sp>
      <p:sp>
        <p:nvSpPr>
          <p:cNvPr id="322" name="Google Shape;322;p10"/>
          <p:cNvSpPr txBox="1"/>
          <p:nvPr/>
        </p:nvSpPr>
        <p:spPr>
          <a:xfrm>
            <a:off x="7189270" y="5704658"/>
            <a:ext cx="6248088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Registro de usuario (atletas y entrenadores)</a:t>
            </a:r>
            <a:endParaRPr/>
          </a:p>
        </p:txBody>
      </p:sp>
      <p:sp>
        <p:nvSpPr>
          <p:cNvPr id="323" name="Google Shape;323;p10"/>
          <p:cNvSpPr txBox="1"/>
          <p:nvPr/>
        </p:nvSpPr>
        <p:spPr>
          <a:xfrm>
            <a:off x="7189270" y="6542858"/>
            <a:ext cx="6248088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Gestión básicos de datos de entrenamientos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329" name="Google Shape;329;p11"/>
          <p:cNvSpPr/>
          <p:nvPr/>
        </p:nvSpPr>
        <p:spPr>
          <a:xfrm flipH="1">
            <a:off x="15483509" y="-352171"/>
            <a:ext cx="4927308" cy="4533124"/>
          </a:xfrm>
          <a:custGeom>
            <a:rect b="b" l="l" r="r" t="t"/>
            <a:pathLst>
              <a:path extrusionOk="0" h="4533124" w="4927308">
                <a:moveTo>
                  <a:pt x="4927308" y="0"/>
                </a:moveTo>
                <a:lnTo>
                  <a:pt x="0" y="0"/>
                </a:lnTo>
                <a:lnTo>
                  <a:pt x="0" y="4533123"/>
                </a:lnTo>
                <a:lnTo>
                  <a:pt x="4927308" y="4533123"/>
                </a:lnTo>
                <a:lnTo>
                  <a:pt x="492730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11"/>
          <p:cNvSpPr/>
          <p:nvPr/>
        </p:nvSpPr>
        <p:spPr>
          <a:xfrm flipH="1" rot="10800000">
            <a:off x="-1667240" y="5518762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0" y="6084080"/>
                </a:moveTo>
                <a:lnTo>
                  <a:pt x="7136750" y="6084080"/>
                </a:lnTo>
                <a:lnTo>
                  <a:pt x="7136750" y="0"/>
                </a:lnTo>
                <a:lnTo>
                  <a:pt x="0" y="0"/>
                </a:lnTo>
                <a:lnTo>
                  <a:pt x="0" y="60840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11"/>
          <p:cNvSpPr/>
          <p:nvPr/>
        </p:nvSpPr>
        <p:spPr>
          <a:xfrm>
            <a:off x="-2349477" y="-2727985"/>
            <a:ext cx="4698954" cy="5455970"/>
          </a:xfrm>
          <a:custGeom>
            <a:rect b="b" l="l" r="r" t="t"/>
            <a:pathLst>
              <a:path extrusionOk="0" h="5455970" w="4698954">
                <a:moveTo>
                  <a:pt x="0" y="0"/>
                </a:moveTo>
                <a:lnTo>
                  <a:pt x="4698954" y="0"/>
                </a:lnTo>
                <a:lnTo>
                  <a:pt x="4698954" y="5455970"/>
                </a:lnTo>
                <a:lnTo>
                  <a:pt x="0" y="5455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11"/>
          <p:cNvSpPr/>
          <p:nvPr/>
        </p:nvSpPr>
        <p:spPr>
          <a:xfrm>
            <a:off x="8068066" y="515449"/>
            <a:ext cx="8264445" cy="9431607"/>
          </a:xfrm>
          <a:custGeom>
            <a:rect b="b" l="l" r="r" t="t"/>
            <a:pathLst>
              <a:path extrusionOk="0" h="9431607" w="8264445">
                <a:moveTo>
                  <a:pt x="0" y="0"/>
                </a:moveTo>
                <a:lnTo>
                  <a:pt x="8264445" y="0"/>
                </a:lnTo>
                <a:lnTo>
                  <a:pt x="8264445" y="9431607"/>
                </a:lnTo>
                <a:lnTo>
                  <a:pt x="0" y="9431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1"/>
          <p:cNvSpPr txBox="1"/>
          <p:nvPr/>
        </p:nvSpPr>
        <p:spPr>
          <a:xfrm>
            <a:off x="660357" y="4057127"/>
            <a:ext cx="5859531" cy="242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DIAGRAMA  DE</a:t>
            </a:r>
            <a:endParaRPr/>
          </a:p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2525"/>
                </a:solidFill>
                <a:latin typeface="Oswald"/>
                <a:ea typeface="Oswald"/>
                <a:cs typeface="Oswald"/>
                <a:sym typeface="Oswald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339" name="Google Shape;339;p12"/>
          <p:cNvSpPr/>
          <p:nvPr/>
        </p:nvSpPr>
        <p:spPr>
          <a:xfrm flipH="1">
            <a:off x="12840743" y="-1277775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2"/>
          <p:cNvSpPr/>
          <p:nvPr/>
        </p:nvSpPr>
        <p:spPr>
          <a:xfrm>
            <a:off x="2151068" y="2694493"/>
            <a:ext cx="14258050" cy="6398215"/>
          </a:xfrm>
          <a:custGeom>
            <a:rect b="b" l="l" r="r" t="t"/>
            <a:pathLst>
              <a:path extrusionOk="0" h="6398215" w="14258050">
                <a:moveTo>
                  <a:pt x="0" y="0"/>
                </a:moveTo>
                <a:lnTo>
                  <a:pt x="14258050" y="0"/>
                </a:lnTo>
                <a:lnTo>
                  <a:pt x="14258050" y="6398215"/>
                </a:lnTo>
                <a:lnTo>
                  <a:pt x="0" y="6398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12"/>
          <p:cNvSpPr txBox="1"/>
          <p:nvPr/>
        </p:nvSpPr>
        <p:spPr>
          <a:xfrm>
            <a:off x="5981992" y="579990"/>
            <a:ext cx="6324016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SPRINT </a:t>
            </a:r>
            <a:r>
              <a:rPr b="1" i="0" lang="en-US" sz="6999" u="none" cap="none" strike="noStrike">
                <a:solidFill>
                  <a:srgbClr val="FF2525"/>
                </a:solidFill>
                <a:latin typeface="Oswald"/>
                <a:ea typeface="Oswald"/>
                <a:cs typeface="Oswald"/>
                <a:sym typeface="Oswald"/>
              </a:rPr>
              <a:t>PLANING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347" name="Google Shape;347;p13"/>
          <p:cNvSpPr/>
          <p:nvPr/>
        </p:nvSpPr>
        <p:spPr>
          <a:xfrm flipH="1">
            <a:off x="13881382" y="-498836"/>
            <a:ext cx="6755835" cy="6215368"/>
          </a:xfrm>
          <a:custGeom>
            <a:rect b="b" l="l" r="r" t="t"/>
            <a:pathLst>
              <a:path extrusionOk="0" h="6215368" w="6755835">
                <a:moveTo>
                  <a:pt x="6755836" y="0"/>
                </a:moveTo>
                <a:lnTo>
                  <a:pt x="0" y="0"/>
                </a:lnTo>
                <a:lnTo>
                  <a:pt x="0" y="6215368"/>
                </a:lnTo>
                <a:lnTo>
                  <a:pt x="6755836" y="6215368"/>
                </a:lnTo>
                <a:lnTo>
                  <a:pt x="6755836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48" name="Google Shape;348;p13"/>
          <p:cNvCxnSpPr/>
          <p:nvPr/>
        </p:nvCxnSpPr>
        <p:spPr>
          <a:xfrm>
            <a:off x="0" y="9850947"/>
            <a:ext cx="18288000" cy="0"/>
          </a:xfrm>
          <a:prstGeom prst="straightConnector1">
            <a:avLst/>
          </a:prstGeom>
          <a:noFill/>
          <a:ln cap="flat" cmpd="sng" w="28575">
            <a:solidFill>
              <a:srgbClr val="FF25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" name="Google Shape;349;p13"/>
          <p:cNvSpPr/>
          <p:nvPr/>
        </p:nvSpPr>
        <p:spPr>
          <a:xfrm>
            <a:off x="12414226" y="3143679"/>
            <a:ext cx="2934314" cy="6319137"/>
          </a:xfrm>
          <a:custGeom>
            <a:rect b="b" l="l" r="r" t="t"/>
            <a:pathLst>
              <a:path extrusionOk="0" h="6319137" w="2934314">
                <a:moveTo>
                  <a:pt x="0" y="0"/>
                </a:moveTo>
                <a:lnTo>
                  <a:pt x="2934313" y="0"/>
                </a:lnTo>
                <a:lnTo>
                  <a:pt x="2934313" y="6319137"/>
                </a:lnTo>
                <a:lnTo>
                  <a:pt x="0" y="6319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008" r="-4989" t="0"/>
            </a:stretch>
          </a:blipFill>
          <a:ln>
            <a:noFill/>
          </a:ln>
        </p:spPr>
      </p:sp>
      <p:sp>
        <p:nvSpPr>
          <p:cNvPr id="350" name="Google Shape;350;p13"/>
          <p:cNvSpPr/>
          <p:nvPr/>
        </p:nvSpPr>
        <p:spPr>
          <a:xfrm>
            <a:off x="7696169" y="3231021"/>
            <a:ext cx="2895663" cy="6144453"/>
          </a:xfrm>
          <a:custGeom>
            <a:rect b="b" l="l" r="r" t="t"/>
            <a:pathLst>
              <a:path extrusionOk="0" h="6144453" w="2895663">
                <a:moveTo>
                  <a:pt x="0" y="0"/>
                </a:moveTo>
                <a:lnTo>
                  <a:pt x="2895662" y="0"/>
                </a:lnTo>
                <a:lnTo>
                  <a:pt x="2895662" y="6144453"/>
                </a:lnTo>
                <a:lnTo>
                  <a:pt x="0" y="6144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471" l="-8924" r="-7141" t="-3738"/>
            </a:stretch>
          </a:blipFill>
          <a:ln>
            <a:noFill/>
          </a:ln>
        </p:spPr>
      </p:sp>
      <p:sp>
        <p:nvSpPr>
          <p:cNvPr id="351" name="Google Shape;351;p13"/>
          <p:cNvSpPr/>
          <p:nvPr/>
        </p:nvSpPr>
        <p:spPr>
          <a:xfrm>
            <a:off x="3077198" y="3231021"/>
            <a:ext cx="2881541" cy="6115680"/>
          </a:xfrm>
          <a:custGeom>
            <a:rect b="b" l="l" r="r" t="t"/>
            <a:pathLst>
              <a:path extrusionOk="0" h="6115680" w="2881541">
                <a:moveTo>
                  <a:pt x="0" y="0"/>
                </a:moveTo>
                <a:lnTo>
                  <a:pt x="2881541" y="0"/>
                </a:lnTo>
                <a:lnTo>
                  <a:pt x="2881541" y="6115681"/>
                </a:lnTo>
                <a:lnTo>
                  <a:pt x="0" y="6115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306" l="-8065" r="-10669" t="-6105"/>
            </a:stretch>
          </a:blipFill>
          <a:ln>
            <a:noFill/>
          </a:ln>
        </p:spPr>
      </p:sp>
      <p:sp>
        <p:nvSpPr>
          <p:cNvPr id="352" name="Google Shape;352;p13"/>
          <p:cNvSpPr txBox="1"/>
          <p:nvPr/>
        </p:nvSpPr>
        <p:spPr>
          <a:xfrm>
            <a:off x="6040220" y="904875"/>
            <a:ext cx="6207560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MOCKUP</a:t>
            </a:r>
            <a:r>
              <a:rPr b="1" i="0" lang="en-US" sz="6999" u="none" cap="none" strike="noStrike">
                <a:solidFill>
                  <a:srgbClr val="FF2525"/>
                </a:solidFill>
                <a:latin typeface="Oswald"/>
                <a:ea typeface="Oswald"/>
                <a:cs typeface="Oswald"/>
                <a:sym typeface="Oswald"/>
              </a:rPr>
              <a:t> INICIAL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358" name="Google Shape;358;p14"/>
          <p:cNvSpPr/>
          <p:nvPr/>
        </p:nvSpPr>
        <p:spPr>
          <a:xfrm flipH="1">
            <a:off x="13690925" y="-1277775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14"/>
          <p:cNvSpPr/>
          <p:nvPr/>
        </p:nvSpPr>
        <p:spPr>
          <a:xfrm flipH="1" rot="10800000">
            <a:off x="-4123756" y="4806305"/>
            <a:ext cx="6755835" cy="6215368"/>
          </a:xfrm>
          <a:custGeom>
            <a:rect b="b" l="l" r="r" t="t"/>
            <a:pathLst>
              <a:path extrusionOk="0"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14"/>
          <p:cNvSpPr txBox="1"/>
          <p:nvPr/>
        </p:nvSpPr>
        <p:spPr>
          <a:xfrm>
            <a:off x="1028700" y="4339972"/>
            <a:ext cx="162306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Estamos en una etapa inicial en donde trabajamos en equipo documentando cada plantilla y abarcando los procesos iniciales para poder realizar una app </a:t>
            </a:r>
            <a:r>
              <a:rPr lang="en-US" sz="2800">
                <a:solidFill>
                  <a:srgbClr val="FFFFFF"/>
                </a:solidFill>
              </a:rPr>
              <a:t>móvil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powerlifting. En donde buscamos una solución a todos los atletas y entrenadores tengan una mejor manera de trabajar y logren todos los objetivos personales.</a:t>
            </a:r>
            <a:endParaRPr/>
          </a:p>
        </p:txBody>
      </p:sp>
      <p:sp>
        <p:nvSpPr>
          <p:cNvPr id="361" name="Google Shape;361;p14"/>
          <p:cNvSpPr/>
          <p:nvPr/>
        </p:nvSpPr>
        <p:spPr>
          <a:xfrm>
            <a:off x="15938523" y="7913989"/>
            <a:ext cx="4698954" cy="5455970"/>
          </a:xfrm>
          <a:custGeom>
            <a:rect b="b" l="l" r="r" t="t"/>
            <a:pathLst>
              <a:path extrusionOk="0" h="5455970" w="4698954">
                <a:moveTo>
                  <a:pt x="0" y="0"/>
                </a:moveTo>
                <a:lnTo>
                  <a:pt x="4698954" y="0"/>
                </a:lnTo>
                <a:lnTo>
                  <a:pt x="4698954" y="5455970"/>
                </a:lnTo>
                <a:lnTo>
                  <a:pt x="0" y="5455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14"/>
          <p:cNvSpPr txBox="1"/>
          <p:nvPr/>
        </p:nvSpPr>
        <p:spPr>
          <a:xfrm>
            <a:off x="6571223" y="1640440"/>
            <a:ext cx="5145553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CONCLUSIÓN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"/>
          <p:cNvSpPr/>
          <p:nvPr/>
        </p:nvSpPr>
        <p:spPr>
          <a:xfrm flipH="1">
            <a:off x="12840743" y="-864380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2"/>
          <p:cNvSpPr txBox="1"/>
          <p:nvPr/>
        </p:nvSpPr>
        <p:spPr>
          <a:xfrm>
            <a:off x="7880627" y="374650"/>
            <a:ext cx="2526746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ÍNDICE</a:t>
            </a: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>
            <a:off x="3690458" y="5486596"/>
            <a:ext cx="5151834" cy="777714"/>
            <a:chOff x="0" y="-53492"/>
            <a:chExt cx="6869112" cy="1036952"/>
          </a:xfrm>
        </p:grpSpPr>
        <p:grpSp>
          <p:nvGrpSpPr>
            <p:cNvPr id="120" name="Google Shape;120;p2"/>
            <p:cNvGrpSpPr/>
            <p:nvPr/>
          </p:nvGrpSpPr>
          <p:grpSpPr>
            <a:xfrm>
              <a:off x="0" y="-53492"/>
              <a:ext cx="6869112" cy="1036952"/>
              <a:chOff x="0" y="-38100"/>
              <a:chExt cx="4892601" cy="738580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0" y="0"/>
                <a:ext cx="4892601" cy="700480"/>
              </a:xfrm>
              <a:custGeom>
                <a:rect b="b" l="l" r="r" t="t"/>
                <a:pathLst>
                  <a:path extrusionOk="0" h="700480" w="4892601">
                    <a:moveTo>
                      <a:pt x="4892601" y="350240"/>
                    </a:moveTo>
                    <a:lnTo>
                      <a:pt x="4689401" y="700480"/>
                    </a:lnTo>
                    <a:lnTo>
                      <a:pt x="203200" y="700480"/>
                    </a:lnTo>
                    <a:lnTo>
                      <a:pt x="0" y="350240"/>
                    </a:lnTo>
                    <a:lnTo>
                      <a:pt x="203200" y="0"/>
                    </a:lnTo>
                    <a:lnTo>
                      <a:pt x="4689401" y="0"/>
                    </a:lnTo>
                    <a:lnTo>
                      <a:pt x="4892601" y="35024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22" name="Google Shape;122;p2"/>
              <p:cNvSpPr txBox="1"/>
              <p:nvPr/>
            </p:nvSpPr>
            <p:spPr>
              <a:xfrm>
                <a:off x="114300" y="-38100"/>
                <a:ext cx="4664001" cy="738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123;p2"/>
            <p:cNvSpPr/>
            <p:nvPr/>
          </p:nvSpPr>
          <p:spPr>
            <a:xfrm>
              <a:off x="255537" y="192620"/>
              <a:ext cx="659766" cy="595439"/>
            </a:xfrm>
            <a:custGeom>
              <a:rect b="b" l="l" r="r" t="t"/>
              <a:pathLst>
                <a:path extrusionOk="0"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4" name="Google Shape;124;p2"/>
            <p:cNvSpPr txBox="1"/>
            <p:nvPr/>
          </p:nvSpPr>
          <p:spPr>
            <a:xfrm>
              <a:off x="1089951" y="250430"/>
              <a:ext cx="5665961" cy="4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Objetivo General y Específicos</a:t>
              </a: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9872020" y="2760659"/>
            <a:ext cx="5066934" cy="775629"/>
            <a:chOff x="0" y="-53492"/>
            <a:chExt cx="6755912" cy="1034172"/>
          </a:xfrm>
        </p:grpSpPr>
        <p:grpSp>
          <p:nvGrpSpPr>
            <p:cNvPr id="126" name="Google Shape;126;p2"/>
            <p:cNvGrpSpPr/>
            <p:nvPr/>
          </p:nvGrpSpPr>
          <p:grpSpPr>
            <a:xfrm>
              <a:off x="0" y="-53492"/>
              <a:ext cx="6755912" cy="1034172"/>
              <a:chOff x="0" y="-38100"/>
              <a:chExt cx="4811973" cy="736600"/>
            </a:xfrm>
          </p:grpSpPr>
          <p:sp>
            <p:nvSpPr>
              <p:cNvPr id="127" name="Google Shape;127;p2"/>
              <p:cNvSpPr/>
              <p:nvPr/>
            </p:nvSpPr>
            <p:spPr>
              <a:xfrm>
                <a:off x="0" y="0"/>
                <a:ext cx="4811973" cy="698500"/>
              </a:xfrm>
              <a:custGeom>
                <a:rect b="b" l="l" r="r" t="t"/>
                <a:pathLst>
                  <a:path extrusionOk="0"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28" name="Google Shape;128;p2"/>
              <p:cNvSpPr txBox="1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" name="Google Shape;129;p2"/>
            <p:cNvSpPr/>
            <p:nvPr/>
          </p:nvSpPr>
          <p:spPr>
            <a:xfrm>
              <a:off x="255537" y="192620"/>
              <a:ext cx="659766" cy="595439"/>
            </a:xfrm>
            <a:custGeom>
              <a:rect b="b" l="l" r="r" t="t"/>
              <a:pathLst>
                <a:path extrusionOk="0"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0" name="Google Shape;130;p2"/>
            <p:cNvSpPr txBox="1"/>
            <p:nvPr/>
          </p:nvSpPr>
          <p:spPr>
            <a:xfrm>
              <a:off x="1089951" y="210940"/>
              <a:ext cx="5665961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Kick Off</a:t>
              </a:r>
              <a:endParaRPr/>
            </a:p>
          </p:txBody>
        </p:sp>
      </p:grpSp>
      <p:grpSp>
        <p:nvGrpSpPr>
          <p:cNvPr id="131" name="Google Shape;131;p2"/>
          <p:cNvGrpSpPr/>
          <p:nvPr/>
        </p:nvGrpSpPr>
        <p:grpSpPr>
          <a:xfrm>
            <a:off x="9872020" y="4124521"/>
            <a:ext cx="5066934" cy="775629"/>
            <a:chOff x="0" y="-53492"/>
            <a:chExt cx="6755912" cy="1034172"/>
          </a:xfrm>
        </p:grpSpPr>
        <p:grpSp>
          <p:nvGrpSpPr>
            <p:cNvPr id="132" name="Google Shape;132;p2"/>
            <p:cNvGrpSpPr/>
            <p:nvPr/>
          </p:nvGrpSpPr>
          <p:grpSpPr>
            <a:xfrm>
              <a:off x="0" y="-53492"/>
              <a:ext cx="6755912" cy="1034172"/>
              <a:chOff x="0" y="-38100"/>
              <a:chExt cx="4811973" cy="736600"/>
            </a:xfrm>
          </p:grpSpPr>
          <p:sp>
            <p:nvSpPr>
              <p:cNvPr id="133" name="Google Shape;133;p2"/>
              <p:cNvSpPr/>
              <p:nvPr/>
            </p:nvSpPr>
            <p:spPr>
              <a:xfrm>
                <a:off x="0" y="0"/>
                <a:ext cx="4811973" cy="698500"/>
              </a:xfrm>
              <a:custGeom>
                <a:rect b="b" l="l" r="r" t="t"/>
                <a:pathLst>
                  <a:path extrusionOk="0"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34" name="Google Shape;134;p2"/>
              <p:cNvSpPr txBox="1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2"/>
            <p:cNvSpPr/>
            <p:nvPr/>
          </p:nvSpPr>
          <p:spPr>
            <a:xfrm>
              <a:off x="255537" y="192620"/>
              <a:ext cx="659766" cy="595439"/>
            </a:xfrm>
            <a:custGeom>
              <a:rect b="b" l="l" r="r" t="t"/>
              <a:pathLst>
                <a:path extrusionOk="0"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6" name="Google Shape;136;p2"/>
            <p:cNvSpPr txBox="1"/>
            <p:nvPr/>
          </p:nvSpPr>
          <p:spPr>
            <a:xfrm>
              <a:off x="1089951" y="210940"/>
              <a:ext cx="5665961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Diagrama de Caso de Uso</a:t>
              </a:r>
              <a:endParaRPr/>
            </a:p>
          </p:txBody>
        </p:sp>
      </p:grpSp>
      <p:grpSp>
        <p:nvGrpSpPr>
          <p:cNvPr id="137" name="Google Shape;137;p2"/>
          <p:cNvGrpSpPr/>
          <p:nvPr/>
        </p:nvGrpSpPr>
        <p:grpSpPr>
          <a:xfrm>
            <a:off x="9872020" y="5488681"/>
            <a:ext cx="5066934" cy="775629"/>
            <a:chOff x="0" y="-53492"/>
            <a:chExt cx="6755912" cy="1034172"/>
          </a:xfrm>
        </p:grpSpPr>
        <p:grpSp>
          <p:nvGrpSpPr>
            <p:cNvPr id="138" name="Google Shape;138;p2"/>
            <p:cNvGrpSpPr/>
            <p:nvPr/>
          </p:nvGrpSpPr>
          <p:grpSpPr>
            <a:xfrm>
              <a:off x="0" y="-53492"/>
              <a:ext cx="6755912" cy="1034172"/>
              <a:chOff x="0" y="-38100"/>
              <a:chExt cx="4811973" cy="736600"/>
            </a:xfrm>
          </p:grpSpPr>
          <p:sp>
            <p:nvSpPr>
              <p:cNvPr id="139" name="Google Shape;139;p2"/>
              <p:cNvSpPr/>
              <p:nvPr/>
            </p:nvSpPr>
            <p:spPr>
              <a:xfrm>
                <a:off x="0" y="0"/>
                <a:ext cx="4811973" cy="698500"/>
              </a:xfrm>
              <a:custGeom>
                <a:rect b="b" l="l" r="r" t="t"/>
                <a:pathLst>
                  <a:path extrusionOk="0"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40" name="Google Shape;140;p2"/>
              <p:cNvSpPr txBox="1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2"/>
            <p:cNvSpPr/>
            <p:nvPr/>
          </p:nvSpPr>
          <p:spPr>
            <a:xfrm>
              <a:off x="255537" y="192620"/>
              <a:ext cx="659766" cy="595439"/>
            </a:xfrm>
            <a:custGeom>
              <a:rect b="b" l="l" r="r" t="t"/>
              <a:pathLst>
                <a:path extrusionOk="0"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2" name="Google Shape;142;p2"/>
            <p:cNvSpPr txBox="1"/>
            <p:nvPr/>
          </p:nvSpPr>
          <p:spPr>
            <a:xfrm>
              <a:off x="1089951" y="210940"/>
              <a:ext cx="5665961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Sprint Planning</a:t>
              </a:r>
              <a:endParaRPr/>
            </a:p>
          </p:txBody>
        </p:sp>
      </p:grpSp>
      <p:grpSp>
        <p:nvGrpSpPr>
          <p:cNvPr id="143" name="Google Shape;143;p2"/>
          <p:cNvGrpSpPr/>
          <p:nvPr/>
        </p:nvGrpSpPr>
        <p:grpSpPr>
          <a:xfrm>
            <a:off x="3690458" y="8218043"/>
            <a:ext cx="5066934" cy="775629"/>
            <a:chOff x="0" y="-53492"/>
            <a:chExt cx="6755912" cy="1034172"/>
          </a:xfrm>
        </p:grpSpPr>
        <p:grpSp>
          <p:nvGrpSpPr>
            <p:cNvPr id="144" name="Google Shape;144;p2"/>
            <p:cNvGrpSpPr/>
            <p:nvPr/>
          </p:nvGrpSpPr>
          <p:grpSpPr>
            <a:xfrm>
              <a:off x="0" y="-53492"/>
              <a:ext cx="6755912" cy="1034172"/>
              <a:chOff x="0" y="-38100"/>
              <a:chExt cx="4811973" cy="736600"/>
            </a:xfrm>
          </p:grpSpPr>
          <p:sp>
            <p:nvSpPr>
              <p:cNvPr id="145" name="Google Shape;145;p2"/>
              <p:cNvSpPr/>
              <p:nvPr/>
            </p:nvSpPr>
            <p:spPr>
              <a:xfrm>
                <a:off x="0" y="0"/>
                <a:ext cx="4811973" cy="698500"/>
              </a:xfrm>
              <a:custGeom>
                <a:rect b="b" l="l" r="r" t="t"/>
                <a:pathLst>
                  <a:path extrusionOk="0"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46" name="Google Shape;146;p2"/>
              <p:cNvSpPr txBox="1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" name="Google Shape;147;p2"/>
            <p:cNvSpPr/>
            <p:nvPr/>
          </p:nvSpPr>
          <p:spPr>
            <a:xfrm>
              <a:off x="255537" y="192620"/>
              <a:ext cx="659766" cy="595439"/>
            </a:xfrm>
            <a:custGeom>
              <a:rect b="b" l="l" r="r" t="t"/>
              <a:pathLst>
                <a:path extrusionOk="0"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8" name="Google Shape;148;p2"/>
            <p:cNvSpPr txBox="1"/>
            <p:nvPr/>
          </p:nvSpPr>
          <p:spPr>
            <a:xfrm>
              <a:off x="1089951" y="201415"/>
              <a:ext cx="5665961" cy="517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Roles</a:t>
              </a:r>
              <a:endParaRPr/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3690458" y="6853362"/>
            <a:ext cx="5066934" cy="775629"/>
            <a:chOff x="0" y="-53492"/>
            <a:chExt cx="6755912" cy="1034172"/>
          </a:xfrm>
        </p:grpSpPr>
        <p:grpSp>
          <p:nvGrpSpPr>
            <p:cNvPr id="150" name="Google Shape;150;p2"/>
            <p:cNvGrpSpPr/>
            <p:nvPr/>
          </p:nvGrpSpPr>
          <p:grpSpPr>
            <a:xfrm>
              <a:off x="0" y="-53492"/>
              <a:ext cx="6755912" cy="1034172"/>
              <a:chOff x="0" y="-38100"/>
              <a:chExt cx="4811973" cy="736600"/>
            </a:xfrm>
          </p:grpSpPr>
          <p:sp>
            <p:nvSpPr>
              <p:cNvPr id="151" name="Google Shape;151;p2"/>
              <p:cNvSpPr/>
              <p:nvPr/>
            </p:nvSpPr>
            <p:spPr>
              <a:xfrm>
                <a:off x="0" y="0"/>
                <a:ext cx="4811973" cy="698500"/>
              </a:xfrm>
              <a:custGeom>
                <a:rect b="b" l="l" r="r" t="t"/>
                <a:pathLst>
                  <a:path extrusionOk="0"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52" name="Google Shape;152;p2"/>
              <p:cNvSpPr txBox="1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" name="Google Shape;153;p2"/>
            <p:cNvSpPr/>
            <p:nvPr/>
          </p:nvSpPr>
          <p:spPr>
            <a:xfrm>
              <a:off x="255537" y="192620"/>
              <a:ext cx="659766" cy="595439"/>
            </a:xfrm>
            <a:custGeom>
              <a:rect b="b" l="l" r="r" t="t"/>
              <a:pathLst>
                <a:path extrusionOk="0"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4" name="Google Shape;154;p2"/>
            <p:cNvSpPr txBox="1"/>
            <p:nvPr/>
          </p:nvSpPr>
          <p:spPr>
            <a:xfrm>
              <a:off x="1089951" y="210940"/>
              <a:ext cx="5665961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Metodología</a:t>
              </a:r>
              <a:endParaRPr/>
            </a:p>
          </p:txBody>
        </p:sp>
      </p:grpSp>
      <p:grpSp>
        <p:nvGrpSpPr>
          <p:cNvPr id="155" name="Google Shape;155;p2"/>
          <p:cNvGrpSpPr/>
          <p:nvPr/>
        </p:nvGrpSpPr>
        <p:grpSpPr>
          <a:xfrm>
            <a:off x="3690458" y="4124521"/>
            <a:ext cx="5066934" cy="775629"/>
            <a:chOff x="0" y="-53492"/>
            <a:chExt cx="6755912" cy="1034172"/>
          </a:xfrm>
        </p:grpSpPr>
        <p:grpSp>
          <p:nvGrpSpPr>
            <p:cNvPr id="156" name="Google Shape;156;p2"/>
            <p:cNvGrpSpPr/>
            <p:nvPr/>
          </p:nvGrpSpPr>
          <p:grpSpPr>
            <a:xfrm>
              <a:off x="0" y="-53492"/>
              <a:ext cx="6755912" cy="1034172"/>
              <a:chOff x="0" y="-38100"/>
              <a:chExt cx="4811973" cy="736600"/>
            </a:xfrm>
          </p:grpSpPr>
          <p:sp>
            <p:nvSpPr>
              <p:cNvPr id="157" name="Google Shape;157;p2"/>
              <p:cNvSpPr/>
              <p:nvPr/>
            </p:nvSpPr>
            <p:spPr>
              <a:xfrm>
                <a:off x="0" y="0"/>
                <a:ext cx="4811973" cy="698500"/>
              </a:xfrm>
              <a:custGeom>
                <a:rect b="b" l="l" r="r" t="t"/>
                <a:pathLst>
                  <a:path extrusionOk="0"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58" name="Google Shape;158;p2"/>
              <p:cNvSpPr txBox="1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9" name="Google Shape;159;p2"/>
            <p:cNvSpPr/>
            <p:nvPr/>
          </p:nvSpPr>
          <p:spPr>
            <a:xfrm>
              <a:off x="255537" y="192620"/>
              <a:ext cx="659766" cy="595439"/>
            </a:xfrm>
            <a:custGeom>
              <a:rect b="b" l="l" r="r" t="t"/>
              <a:pathLst>
                <a:path extrusionOk="0"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0" name="Google Shape;160;p2"/>
            <p:cNvSpPr txBox="1"/>
            <p:nvPr/>
          </p:nvSpPr>
          <p:spPr>
            <a:xfrm>
              <a:off x="1089951" y="210940"/>
              <a:ext cx="5665961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Relevancia del Proyecto</a:t>
              </a:r>
              <a:endParaRPr/>
            </a:p>
          </p:txBody>
        </p:sp>
      </p:grpSp>
      <p:grpSp>
        <p:nvGrpSpPr>
          <p:cNvPr id="161" name="Google Shape;161;p2"/>
          <p:cNvGrpSpPr/>
          <p:nvPr/>
        </p:nvGrpSpPr>
        <p:grpSpPr>
          <a:xfrm>
            <a:off x="3775358" y="2760659"/>
            <a:ext cx="5066934" cy="775629"/>
            <a:chOff x="0" y="-53492"/>
            <a:chExt cx="6755912" cy="1034172"/>
          </a:xfrm>
        </p:grpSpPr>
        <p:grpSp>
          <p:nvGrpSpPr>
            <p:cNvPr id="162" name="Google Shape;162;p2"/>
            <p:cNvGrpSpPr/>
            <p:nvPr/>
          </p:nvGrpSpPr>
          <p:grpSpPr>
            <a:xfrm>
              <a:off x="0" y="-53492"/>
              <a:ext cx="6755912" cy="1034172"/>
              <a:chOff x="0" y="-38100"/>
              <a:chExt cx="4811973" cy="736600"/>
            </a:xfrm>
          </p:grpSpPr>
          <p:sp>
            <p:nvSpPr>
              <p:cNvPr id="163" name="Google Shape;163;p2"/>
              <p:cNvSpPr/>
              <p:nvPr/>
            </p:nvSpPr>
            <p:spPr>
              <a:xfrm>
                <a:off x="0" y="0"/>
                <a:ext cx="4811973" cy="698500"/>
              </a:xfrm>
              <a:custGeom>
                <a:rect b="b" l="l" r="r" t="t"/>
                <a:pathLst>
                  <a:path extrusionOk="0"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64" name="Google Shape;164;p2"/>
              <p:cNvSpPr txBox="1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" name="Google Shape;165;p2"/>
            <p:cNvSpPr/>
            <p:nvPr/>
          </p:nvSpPr>
          <p:spPr>
            <a:xfrm>
              <a:off x="255537" y="192620"/>
              <a:ext cx="659766" cy="595439"/>
            </a:xfrm>
            <a:custGeom>
              <a:rect b="b" l="l" r="r" t="t"/>
              <a:pathLst>
                <a:path extrusionOk="0"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6" name="Google Shape;166;p2"/>
            <p:cNvSpPr txBox="1"/>
            <p:nvPr/>
          </p:nvSpPr>
          <p:spPr>
            <a:xfrm>
              <a:off x="1089951" y="210940"/>
              <a:ext cx="5665961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Descripción del Proyecto</a:t>
              </a:r>
              <a:endParaRPr/>
            </a:p>
          </p:txBody>
        </p:sp>
      </p:grpSp>
      <p:sp>
        <p:nvSpPr>
          <p:cNvPr id="167" name="Google Shape;167;p2"/>
          <p:cNvSpPr/>
          <p:nvPr/>
        </p:nvSpPr>
        <p:spPr>
          <a:xfrm flipH="1" rot="10800000">
            <a:off x="-1699281" y="4900150"/>
            <a:ext cx="6755835" cy="6215368"/>
          </a:xfrm>
          <a:custGeom>
            <a:rect b="b" l="l" r="r" t="t"/>
            <a:pathLst>
              <a:path extrusionOk="0"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8" name="Google Shape;168;p2"/>
          <p:cNvGrpSpPr/>
          <p:nvPr/>
        </p:nvGrpSpPr>
        <p:grpSpPr>
          <a:xfrm>
            <a:off x="9872020" y="6852841"/>
            <a:ext cx="5066934" cy="775629"/>
            <a:chOff x="0" y="-53492"/>
            <a:chExt cx="6755912" cy="1034172"/>
          </a:xfrm>
        </p:grpSpPr>
        <p:grpSp>
          <p:nvGrpSpPr>
            <p:cNvPr id="169" name="Google Shape;169;p2"/>
            <p:cNvGrpSpPr/>
            <p:nvPr/>
          </p:nvGrpSpPr>
          <p:grpSpPr>
            <a:xfrm>
              <a:off x="0" y="-53492"/>
              <a:ext cx="6755912" cy="1034172"/>
              <a:chOff x="0" y="-38100"/>
              <a:chExt cx="4811973" cy="736600"/>
            </a:xfrm>
          </p:grpSpPr>
          <p:sp>
            <p:nvSpPr>
              <p:cNvPr id="170" name="Google Shape;170;p2"/>
              <p:cNvSpPr/>
              <p:nvPr/>
            </p:nvSpPr>
            <p:spPr>
              <a:xfrm>
                <a:off x="0" y="0"/>
                <a:ext cx="4811973" cy="698500"/>
              </a:xfrm>
              <a:custGeom>
                <a:rect b="b" l="l" r="r" t="t"/>
                <a:pathLst>
                  <a:path extrusionOk="0"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1" name="Google Shape;171;p2"/>
              <p:cNvSpPr txBox="1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2"/>
            <p:cNvSpPr/>
            <p:nvPr/>
          </p:nvSpPr>
          <p:spPr>
            <a:xfrm>
              <a:off x="255537" y="192620"/>
              <a:ext cx="659766" cy="595439"/>
            </a:xfrm>
            <a:custGeom>
              <a:rect b="b" l="l" r="r" t="t"/>
              <a:pathLst>
                <a:path extrusionOk="0"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3" name="Google Shape;173;p2"/>
            <p:cNvSpPr txBox="1"/>
            <p:nvPr/>
          </p:nvSpPr>
          <p:spPr>
            <a:xfrm>
              <a:off x="1089951" y="210940"/>
              <a:ext cx="5665961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Mockup (Prototipo visual)</a:t>
              </a:r>
              <a:endParaRPr/>
            </a:p>
          </p:txBody>
        </p:sp>
      </p:grpSp>
      <p:grpSp>
        <p:nvGrpSpPr>
          <p:cNvPr id="174" name="Google Shape;174;p2"/>
          <p:cNvGrpSpPr/>
          <p:nvPr/>
        </p:nvGrpSpPr>
        <p:grpSpPr>
          <a:xfrm>
            <a:off x="9872020" y="8217001"/>
            <a:ext cx="5066934" cy="775629"/>
            <a:chOff x="0" y="-53492"/>
            <a:chExt cx="6755912" cy="1034172"/>
          </a:xfrm>
        </p:grpSpPr>
        <p:grpSp>
          <p:nvGrpSpPr>
            <p:cNvPr id="175" name="Google Shape;175;p2"/>
            <p:cNvGrpSpPr/>
            <p:nvPr/>
          </p:nvGrpSpPr>
          <p:grpSpPr>
            <a:xfrm>
              <a:off x="0" y="-53492"/>
              <a:ext cx="6755912" cy="1034172"/>
              <a:chOff x="0" y="-38100"/>
              <a:chExt cx="4811973" cy="736600"/>
            </a:xfrm>
          </p:grpSpPr>
          <p:sp>
            <p:nvSpPr>
              <p:cNvPr id="176" name="Google Shape;176;p2"/>
              <p:cNvSpPr/>
              <p:nvPr/>
            </p:nvSpPr>
            <p:spPr>
              <a:xfrm>
                <a:off x="0" y="0"/>
                <a:ext cx="4811973" cy="698500"/>
              </a:xfrm>
              <a:custGeom>
                <a:rect b="b" l="l" r="r" t="t"/>
                <a:pathLst>
                  <a:path extrusionOk="0" h="698500" w="4811973">
                    <a:moveTo>
                      <a:pt x="4811973" y="349250"/>
                    </a:moveTo>
                    <a:lnTo>
                      <a:pt x="4608773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4608773" y="0"/>
                    </a:lnTo>
                    <a:lnTo>
                      <a:pt x="4811973" y="34925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7" name="Google Shape;177;p2"/>
              <p:cNvSpPr txBox="1"/>
              <p:nvPr/>
            </p:nvSpPr>
            <p:spPr>
              <a:xfrm>
                <a:off x="114300" y="-38100"/>
                <a:ext cx="4583373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" name="Google Shape;178;p2"/>
            <p:cNvSpPr/>
            <p:nvPr/>
          </p:nvSpPr>
          <p:spPr>
            <a:xfrm>
              <a:off x="255537" y="192620"/>
              <a:ext cx="659766" cy="595439"/>
            </a:xfrm>
            <a:custGeom>
              <a:rect b="b" l="l" r="r" t="t"/>
              <a:pathLst>
                <a:path extrusionOk="0" h="595439" w="659766">
                  <a:moveTo>
                    <a:pt x="0" y="0"/>
                  </a:moveTo>
                  <a:lnTo>
                    <a:pt x="659766" y="0"/>
                  </a:lnTo>
                  <a:lnTo>
                    <a:pt x="659766" y="595439"/>
                  </a:lnTo>
                  <a:lnTo>
                    <a:pt x="0" y="595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79" name="Google Shape;179;p2"/>
            <p:cNvSpPr txBox="1"/>
            <p:nvPr/>
          </p:nvSpPr>
          <p:spPr>
            <a:xfrm>
              <a:off x="1089951" y="210940"/>
              <a:ext cx="5665961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Conclusión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185" name="Google Shape;185;p3"/>
          <p:cNvSpPr/>
          <p:nvPr/>
        </p:nvSpPr>
        <p:spPr>
          <a:xfrm flipH="1">
            <a:off x="14358032" y="-498836"/>
            <a:ext cx="6755835" cy="6215368"/>
          </a:xfrm>
          <a:custGeom>
            <a:rect b="b" l="l" r="r" t="t"/>
            <a:pathLst>
              <a:path extrusionOk="0" h="6215368" w="6755835">
                <a:moveTo>
                  <a:pt x="6755835" y="0"/>
                </a:moveTo>
                <a:lnTo>
                  <a:pt x="0" y="0"/>
                </a:lnTo>
                <a:lnTo>
                  <a:pt x="0" y="6215368"/>
                </a:lnTo>
                <a:lnTo>
                  <a:pt x="6755835" y="6215368"/>
                </a:lnTo>
                <a:lnTo>
                  <a:pt x="675583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3"/>
          <p:cNvSpPr/>
          <p:nvPr/>
        </p:nvSpPr>
        <p:spPr>
          <a:xfrm flipH="1" rot="10800000">
            <a:off x="-1909908" y="4652117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0" y="6084080"/>
                </a:moveTo>
                <a:lnTo>
                  <a:pt x="7136750" y="6084080"/>
                </a:lnTo>
                <a:lnTo>
                  <a:pt x="7136750" y="0"/>
                </a:lnTo>
                <a:lnTo>
                  <a:pt x="0" y="0"/>
                </a:lnTo>
                <a:lnTo>
                  <a:pt x="0" y="60840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3"/>
          <p:cNvSpPr txBox="1"/>
          <p:nvPr/>
        </p:nvSpPr>
        <p:spPr>
          <a:xfrm>
            <a:off x="1028700" y="1624438"/>
            <a:ext cx="6686519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2525"/>
                </a:solidFill>
                <a:latin typeface="Oswald"/>
                <a:ea typeface="Oswald"/>
                <a:cs typeface="Oswald"/>
                <a:sym typeface="Oswald"/>
              </a:rPr>
              <a:t>PROYECTO</a:t>
            </a:r>
            <a:endParaRPr/>
          </a:p>
        </p:txBody>
      </p:sp>
      <p:cxnSp>
        <p:nvCxnSpPr>
          <p:cNvPr id="188" name="Google Shape;188;p3"/>
          <p:cNvCxnSpPr/>
          <p:nvPr/>
        </p:nvCxnSpPr>
        <p:spPr>
          <a:xfrm>
            <a:off x="5081984" y="9652847"/>
            <a:ext cx="13206016" cy="0"/>
          </a:xfrm>
          <a:prstGeom prst="straightConnector1">
            <a:avLst/>
          </a:prstGeom>
          <a:noFill/>
          <a:ln cap="flat" cmpd="sng" w="28575">
            <a:solidFill>
              <a:srgbClr val="FF25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3"/>
          <p:cNvSpPr txBox="1"/>
          <p:nvPr/>
        </p:nvSpPr>
        <p:spPr>
          <a:xfrm>
            <a:off x="1028700" y="563987"/>
            <a:ext cx="8881216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DESCRIPCIÓN DEL</a:t>
            </a:r>
            <a:endParaRPr/>
          </a:p>
        </p:txBody>
      </p:sp>
      <p:sp>
        <p:nvSpPr>
          <p:cNvPr id="190" name="Google Shape;190;p3"/>
          <p:cNvSpPr txBox="1"/>
          <p:nvPr/>
        </p:nvSpPr>
        <p:spPr>
          <a:xfrm>
            <a:off x="2639813" y="4459232"/>
            <a:ext cx="948855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una app móvil que permita a atletas de fuerza y powerlifting registrar, analizar y optimizar sus entrenamientos, incluso sin conexión.</a:t>
            </a:r>
            <a:endParaRPr/>
          </a:p>
        </p:txBody>
      </p:sp>
      <p:sp>
        <p:nvSpPr>
          <p:cNvPr id="191" name="Google Shape;191;p3"/>
          <p:cNvSpPr txBox="1"/>
          <p:nvPr/>
        </p:nvSpPr>
        <p:spPr>
          <a:xfrm>
            <a:off x="2517159" y="3799263"/>
            <a:ext cx="2418011" cy="471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Objetivo de PLift</a:t>
            </a:r>
            <a:endParaRPr/>
          </a:p>
        </p:txBody>
      </p:sp>
      <p:sp>
        <p:nvSpPr>
          <p:cNvPr id="192" name="Google Shape;192;p3"/>
          <p:cNvSpPr txBox="1"/>
          <p:nvPr/>
        </p:nvSpPr>
        <p:spPr>
          <a:xfrm>
            <a:off x="7384088" y="6523682"/>
            <a:ext cx="1947565" cy="471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Problemática</a:t>
            </a:r>
            <a:endParaRPr/>
          </a:p>
        </p:txBody>
      </p:sp>
      <p:sp>
        <p:nvSpPr>
          <p:cNvPr id="193" name="Google Shape;193;p3"/>
          <p:cNvSpPr txBox="1"/>
          <p:nvPr/>
        </p:nvSpPr>
        <p:spPr>
          <a:xfrm>
            <a:off x="7714814" y="7185988"/>
            <a:ext cx="948855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Actualmente los atletas llevan sus registros en hojas de cálculo o notas dispersas, lo que dificulta el seguimiento y análisis del progreso.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/>
          <p:nvPr/>
        </p:nvSpPr>
        <p:spPr>
          <a:xfrm flipH="1">
            <a:off x="14442474" y="-498836"/>
            <a:ext cx="6755835" cy="6215368"/>
          </a:xfrm>
          <a:custGeom>
            <a:rect b="b" l="l" r="r" t="t"/>
            <a:pathLst>
              <a:path extrusionOk="0" h="6215368" w="6755835">
                <a:moveTo>
                  <a:pt x="6755835" y="0"/>
                </a:moveTo>
                <a:lnTo>
                  <a:pt x="0" y="0"/>
                </a:lnTo>
                <a:lnTo>
                  <a:pt x="0" y="6215368"/>
                </a:lnTo>
                <a:lnTo>
                  <a:pt x="6755835" y="6215368"/>
                </a:lnTo>
                <a:lnTo>
                  <a:pt x="675583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4"/>
          <p:cNvSpPr/>
          <p:nvPr/>
        </p:nvSpPr>
        <p:spPr>
          <a:xfrm flipH="1" rot="10800000">
            <a:off x="-1909908" y="4652117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0" y="6084080"/>
                </a:moveTo>
                <a:lnTo>
                  <a:pt x="7136750" y="6084080"/>
                </a:lnTo>
                <a:lnTo>
                  <a:pt x="7136750" y="0"/>
                </a:lnTo>
                <a:lnTo>
                  <a:pt x="0" y="0"/>
                </a:lnTo>
                <a:lnTo>
                  <a:pt x="0" y="608408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00" name="Google Shape;200;p4"/>
          <p:cNvCxnSpPr/>
          <p:nvPr/>
        </p:nvCxnSpPr>
        <p:spPr>
          <a:xfrm>
            <a:off x="5081984" y="9652847"/>
            <a:ext cx="13206016" cy="0"/>
          </a:xfrm>
          <a:prstGeom prst="straightConnector1">
            <a:avLst/>
          </a:prstGeom>
          <a:noFill/>
          <a:ln cap="flat" cmpd="sng" w="28575">
            <a:solidFill>
              <a:srgbClr val="FF25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4"/>
          <p:cNvSpPr txBox="1"/>
          <p:nvPr/>
        </p:nvSpPr>
        <p:spPr>
          <a:xfrm>
            <a:off x="2364785" y="3478242"/>
            <a:ext cx="1243905" cy="471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Solución</a:t>
            </a:r>
            <a:endParaRPr/>
          </a:p>
        </p:txBody>
      </p:sp>
      <p:sp>
        <p:nvSpPr>
          <p:cNvPr id="202" name="Google Shape;202;p4"/>
          <p:cNvSpPr txBox="1"/>
          <p:nvPr/>
        </p:nvSpPr>
        <p:spPr>
          <a:xfrm>
            <a:off x="2159871" y="4191903"/>
            <a:ext cx="10917701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Centraliza los registros de entrenamientos</a:t>
            </a:r>
            <a:endParaRPr/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Calcula automáticamente cargas óptimas y estima el 1RM</a:t>
            </a:r>
            <a:endParaRPr/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Muestra progresos con gráficos interactivos</a:t>
            </a:r>
            <a:endParaRPr/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Funciona con y sin conexión</a:t>
            </a:r>
            <a:endParaRPr/>
          </a:p>
        </p:txBody>
      </p:sp>
      <p:sp>
        <p:nvSpPr>
          <p:cNvPr id="203" name="Google Shape;203;p4"/>
          <p:cNvSpPr txBox="1"/>
          <p:nvPr/>
        </p:nvSpPr>
        <p:spPr>
          <a:xfrm>
            <a:off x="6700961" y="6420753"/>
            <a:ext cx="2340471" cy="471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Enfoque Técnico</a:t>
            </a:r>
            <a:endParaRPr/>
          </a:p>
        </p:txBody>
      </p:sp>
      <p:sp>
        <p:nvSpPr>
          <p:cNvPr id="204" name="Google Shape;204;p4"/>
          <p:cNvSpPr txBox="1"/>
          <p:nvPr/>
        </p:nvSpPr>
        <p:spPr>
          <a:xfrm>
            <a:off x="6700961" y="7068909"/>
            <a:ext cx="1111943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Arquitectura híbrida: App móvil + Backend en la nube + IA simple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Tecnologías: React Native, Firebase, PostgreSQL</a:t>
            </a:r>
            <a:endParaRPr/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Manejo de datos en tiempo real</a:t>
            </a:r>
            <a:endParaRPr/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Integración de APIs y seguridad</a:t>
            </a:r>
            <a:endParaRPr/>
          </a:p>
        </p:txBody>
      </p:sp>
      <p:sp>
        <p:nvSpPr>
          <p:cNvPr id="205" name="Google Shape;205;p4"/>
          <p:cNvSpPr txBox="1"/>
          <p:nvPr/>
        </p:nvSpPr>
        <p:spPr>
          <a:xfrm>
            <a:off x="1028700" y="1636742"/>
            <a:ext cx="6686519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2525"/>
                </a:solidFill>
                <a:latin typeface="Oswald"/>
                <a:ea typeface="Oswald"/>
                <a:cs typeface="Oswald"/>
                <a:sym typeface="Oswald"/>
              </a:rPr>
              <a:t>PROYECTO</a:t>
            </a:r>
            <a:endParaRPr/>
          </a:p>
        </p:txBody>
      </p:sp>
      <p:sp>
        <p:nvSpPr>
          <p:cNvPr id="206" name="Google Shape;206;p4"/>
          <p:cNvSpPr txBox="1"/>
          <p:nvPr/>
        </p:nvSpPr>
        <p:spPr>
          <a:xfrm>
            <a:off x="1028700" y="576292"/>
            <a:ext cx="8881216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DESCRIPCIÓN DEL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212" name="Google Shape;212;p5"/>
          <p:cNvSpPr/>
          <p:nvPr/>
        </p:nvSpPr>
        <p:spPr>
          <a:xfrm flipH="1">
            <a:off x="12840743" y="-864380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5"/>
          <p:cNvSpPr/>
          <p:nvPr/>
        </p:nvSpPr>
        <p:spPr>
          <a:xfrm flipH="1" rot="10800000">
            <a:off x="-2383875" y="5622250"/>
            <a:ext cx="6755835" cy="6215368"/>
          </a:xfrm>
          <a:custGeom>
            <a:rect b="b" l="l" r="r" t="t"/>
            <a:pathLst>
              <a:path extrusionOk="0"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5"/>
          <p:cNvSpPr txBox="1"/>
          <p:nvPr/>
        </p:nvSpPr>
        <p:spPr>
          <a:xfrm>
            <a:off x="1028700" y="1804982"/>
            <a:ext cx="6686519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2525"/>
                </a:solidFill>
                <a:latin typeface="Oswald"/>
                <a:ea typeface="Oswald"/>
                <a:cs typeface="Oswald"/>
                <a:sym typeface="Oswald"/>
              </a:rPr>
              <a:t>PROYECTO</a:t>
            </a:r>
            <a:endParaRPr/>
          </a:p>
        </p:txBody>
      </p:sp>
      <p:sp>
        <p:nvSpPr>
          <p:cNvPr id="215" name="Google Shape;215;p5"/>
          <p:cNvSpPr txBox="1"/>
          <p:nvPr/>
        </p:nvSpPr>
        <p:spPr>
          <a:xfrm>
            <a:off x="1028700" y="744531"/>
            <a:ext cx="9488550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RELEVANCIA DEL</a:t>
            </a:r>
            <a:endParaRPr/>
          </a:p>
        </p:txBody>
      </p:sp>
      <p:sp>
        <p:nvSpPr>
          <p:cNvPr id="216" name="Google Shape;216;p5"/>
          <p:cNvSpPr txBox="1"/>
          <p:nvPr/>
        </p:nvSpPr>
        <p:spPr>
          <a:xfrm>
            <a:off x="1028700" y="3700734"/>
            <a:ext cx="16230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relevancia de PLift radica en que responde a una problemática concreta del powerlifting en Chile: la falta de herramientas especializadas para la relación entrenador–atleta. Actualmente, los entrenadores pierden tiempo en tareas manuales con planillas y tienen dificultades para ajustar dinámicamente la planificación.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PLift propone una app móvil que: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 ciclos personalizados según los datos del atleta.</a:t>
            </a:r>
            <a:endParaRPr/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Ajusta cargas y volúmenes automáticamente con IA.</a:t>
            </a:r>
            <a:endParaRPr/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Centraliza el seguimiento de múltiples atletas en un solo panel.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222" name="Google Shape;222;p6"/>
          <p:cNvSpPr/>
          <p:nvPr/>
        </p:nvSpPr>
        <p:spPr>
          <a:xfrm flipH="1">
            <a:off x="12840743" y="-864380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6"/>
          <p:cNvSpPr/>
          <p:nvPr/>
        </p:nvSpPr>
        <p:spPr>
          <a:xfrm flipH="1" rot="10800000">
            <a:off x="-4123756" y="4806305"/>
            <a:ext cx="6755835" cy="6215368"/>
          </a:xfrm>
          <a:custGeom>
            <a:rect b="b" l="l" r="r" t="t"/>
            <a:pathLst>
              <a:path extrusionOk="0"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6"/>
          <p:cNvSpPr/>
          <p:nvPr/>
        </p:nvSpPr>
        <p:spPr>
          <a:xfrm>
            <a:off x="15938523" y="7559015"/>
            <a:ext cx="4698954" cy="5455970"/>
          </a:xfrm>
          <a:custGeom>
            <a:rect b="b" l="l" r="r" t="t"/>
            <a:pathLst>
              <a:path extrusionOk="0" h="5455970" w="4698954">
                <a:moveTo>
                  <a:pt x="0" y="0"/>
                </a:moveTo>
                <a:lnTo>
                  <a:pt x="4698954" y="0"/>
                </a:lnTo>
                <a:lnTo>
                  <a:pt x="4698954" y="5455970"/>
                </a:lnTo>
                <a:lnTo>
                  <a:pt x="0" y="5455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6"/>
          <p:cNvSpPr txBox="1"/>
          <p:nvPr/>
        </p:nvSpPr>
        <p:spPr>
          <a:xfrm>
            <a:off x="1028700" y="1078285"/>
            <a:ext cx="7158571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OBJETIVO </a:t>
            </a:r>
            <a:r>
              <a:rPr b="1" i="0" lang="en-US" sz="6999" u="none" cap="none" strike="noStrike">
                <a:solidFill>
                  <a:srgbClr val="FF2525"/>
                </a:solidFill>
                <a:latin typeface="Oswald"/>
                <a:ea typeface="Oswald"/>
                <a:cs typeface="Oswald"/>
                <a:sym typeface="Oswald"/>
              </a:rPr>
              <a:t>GENERAL</a:t>
            </a:r>
            <a:endParaRPr/>
          </a:p>
        </p:txBody>
      </p:sp>
      <p:sp>
        <p:nvSpPr>
          <p:cNvPr id="226" name="Google Shape;226;p6"/>
          <p:cNvSpPr txBox="1"/>
          <p:nvPr/>
        </p:nvSpPr>
        <p:spPr>
          <a:xfrm>
            <a:off x="1028700" y="3583050"/>
            <a:ext cx="16230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Diseñar e implementar una aplicación móvil para entrenadores y atletas de powerlifting que permita generar, gestionar y ajustar ciclos de entrenamiento mediante inteligencia artificial, optimizando el seguimiento del rendimiento y la preparación para competencias.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Enfocado en: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Generar ciclos personalizados basados en datos del atleta</a:t>
            </a:r>
            <a:endParaRPr/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Ajustes dinámicos con IA en cargas, volumen e intensidad</a:t>
            </a:r>
            <a:endParaRPr/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Seguimiento centralizado de rendimiento y progreso</a:t>
            </a:r>
            <a:endParaRPr/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Preparación para competencias según la fecha objetivo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sp>
        <p:nvSpPr>
          <p:cNvPr id="232" name="Google Shape;232;p7"/>
          <p:cNvSpPr/>
          <p:nvPr/>
        </p:nvSpPr>
        <p:spPr>
          <a:xfrm flipH="1">
            <a:off x="12840743" y="-864380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7"/>
          <p:cNvSpPr/>
          <p:nvPr/>
        </p:nvSpPr>
        <p:spPr>
          <a:xfrm flipH="1" rot="10800000">
            <a:off x="-4123756" y="4806305"/>
            <a:ext cx="6755835" cy="6215368"/>
          </a:xfrm>
          <a:custGeom>
            <a:rect b="b" l="l" r="r" t="t"/>
            <a:pathLst>
              <a:path extrusionOk="0"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7"/>
          <p:cNvSpPr txBox="1"/>
          <p:nvPr/>
        </p:nvSpPr>
        <p:spPr>
          <a:xfrm>
            <a:off x="1028700" y="1778606"/>
            <a:ext cx="5695084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2525"/>
                </a:solidFill>
                <a:latin typeface="Oswald"/>
                <a:ea typeface="Oswald"/>
                <a:cs typeface="Oswald"/>
                <a:sym typeface="Oswald"/>
              </a:rPr>
              <a:t>ESPECIFICOS</a:t>
            </a:r>
            <a:endParaRPr/>
          </a:p>
        </p:txBody>
      </p:sp>
      <p:sp>
        <p:nvSpPr>
          <p:cNvPr id="235" name="Google Shape;235;p7"/>
          <p:cNvSpPr txBox="1"/>
          <p:nvPr/>
        </p:nvSpPr>
        <p:spPr>
          <a:xfrm>
            <a:off x="1028700" y="718156"/>
            <a:ext cx="7158571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OBJETIVOS</a:t>
            </a:r>
            <a:endParaRPr/>
          </a:p>
        </p:txBody>
      </p:sp>
      <p:sp>
        <p:nvSpPr>
          <p:cNvPr id="236" name="Google Shape;236;p7"/>
          <p:cNvSpPr txBox="1"/>
          <p:nvPr/>
        </p:nvSpPr>
        <p:spPr>
          <a:xfrm>
            <a:off x="943800" y="3593038"/>
            <a:ext cx="162306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Registrar y administrar datos iniciales del atleta (1RM, historial de lesiones, experiencia, disponibilidad).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Generar ciclos automáticos de entrenamiento basados en algoritmos de periodización adaptados al powerlifting.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Integrar un sistema de IA simple que ajuste cargas, volúmenes e intensidad según el rendimiento.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 panel de control para coaches con métricas, alertas y seguimiento de múltiples atletas.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2261" lvl="1" marL="604523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Incorporar una funcionalidad de preparación para competencias, ajustando la programación según la fecha del evento.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7"/>
          <p:cNvGrpSpPr/>
          <p:nvPr/>
        </p:nvGrpSpPr>
        <p:grpSpPr>
          <a:xfrm>
            <a:off x="1155384" y="3563894"/>
            <a:ext cx="339184" cy="394686"/>
            <a:chOff x="0" y="0"/>
            <a:chExt cx="452245" cy="526249"/>
          </a:xfrm>
        </p:grpSpPr>
        <p:grpSp>
          <p:nvGrpSpPr>
            <p:cNvPr id="238" name="Google Shape;238;p7"/>
            <p:cNvGrpSpPr/>
            <p:nvPr/>
          </p:nvGrpSpPr>
          <p:grpSpPr>
            <a:xfrm>
              <a:off x="0" y="0"/>
              <a:ext cx="452245" cy="526249"/>
              <a:chOff x="0" y="0"/>
              <a:chExt cx="698500" cy="812800"/>
            </a:xfrm>
          </p:grpSpPr>
          <p:sp>
            <p:nvSpPr>
              <p:cNvPr id="239" name="Google Shape;239;p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rect b="b" l="l" r="r" t="t"/>
                <a:pathLst>
                  <a:path extrusionOk="0"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40" name="Google Shape;240;p7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7"/>
            <p:cNvSpPr/>
            <p:nvPr/>
          </p:nvSpPr>
          <p:spPr>
            <a:xfrm>
              <a:off x="62818" y="138604"/>
              <a:ext cx="326610" cy="249040"/>
            </a:xfrm>
            <a:custGeom>
              <a:rect b="b" l="l" r="r" t="t"/>
              <a:pathLst>
                <a:path extrusionOk="0"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42" name="Google Shape;242;p7"/>
          <p:cNvGrpSpPr/>
          <p:nvPr/>
        </p:nvGrpSpPr>
        <p:grpSpPr>
          <a:xfrm>
            <a:off x="1155384" y="6086475"/>
            <a:ext cx="339184" cy="394686"/>
            <a:chOff x="0" y="0"/>
            <a:chExt cx="452245" cy="526249"/>
          </a:xfrm>
        </p:grpSpPr>
        <p:grpSp>
          <p:nvGrpSpPr>
            <p:cNvPr id="243" name="Google Shape;243;p7"/>
            <p:cNvGrpSpPr/>
            <p:nvPr/>
          </p:nvGrpSpPr>
          <p:grpSpPr>
            <a:xfrm>
              <a:off x="0" y="0"/>
              <a:ext cx="452245" cy="526249"/>
              <a:chOff x="0" y="0"/>
              <a:chExt cx="698500" cy="812800"/>
            </a:xfrm>
          </p:grpSpPr>
          <p:sp>
            <p:nvSpPr>
              <p:cNvPr id="244" name="Google Shape;244;p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rect b="b" l="l" r="r" t="t"/>
                <a:pathLst>
                  <a:path extrusionOk="0"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45" name="Google Shape;245;p7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6" name="Google Shape;246;p7"/>
            <p:cNvSpPr/>
            <p:nvPr/>
          </p:nvSpPr>
          <p:spPr>
            <a:xfrm>
              <a:off x="62818" y="138604"/>
              <a:ext cx="326610" cy="249040"/>
            </a:xfrm>
            <a:custGeom>
              <a:rect b="b" l="l" r="r" t="t"/>
              <a:pathLst>
                <a:path extrusionOk="0"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47" name="Google Shape;247;p7"/>
          <p:cNvGrpSpPr/>
          <p:nvPr/>
        </p:nvGrpSpPr>
        <p:grpSpPr>
          <a:xfrm>
            <a:off x="1155384" y="6978865"/>
            <a:ext cx="339184" cy="394686"/>
            <a:chOff x="0" y="0"/>
            <a:chExt cx="452245" cy="526249"/>
          </a:xfrm>
        </p:grpSpPr>
        <p:grpSp>
          <p:nvGrpSpPr>
            <p:cNvPr id="248" name="Google Shape;248;p7"/>
            <p:cNvGrpSpPr/>
            <p:nvPr/>
          </p:nvGrpSpPr>
          <p:grpSpPr>
            <a:xfrm>
              <a:off x="0" y="0"/>
              <a:ext cx="452245" cy="526249"/>
              <a:chOff x="0" y="0"/>
              <a:chExt cx="698500" cy="812800"/>
            </a:xfrm>
          </p:grpSpPr>
          <p:sp>
            <p:nvSpPr>
              <p:cNvPr id="249" name="Google Shape;249;p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rect b="b" l="l" r="r" t="t"/>
                <a:pathLst>
                  <a:path extrusionOk="0"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50" name="Google Shape;250;p7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1" name="Google Shape;251;p7"/>
            <p:cNvSpPr/>
            <p:nvPr/>
          </p:nvSpPr>
          <p:spPr>
            <a:xfrm>
              <a:off x="62818" y="138604"/>
              <a:ext cx="326610" cy="249040"/>
            </a:xfrm>
            <a:custGeom>
              <a:rect b="b" l="l" r="r" t="t"/>
              <a:pathLst>
                <a:path extrusionOk="0"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52" name="Google Shape;252;p7"/>
          <p:cNvGrpSpPr/>
          <p:nvPr/>
        </p:nvGrpSpPr>
        <p:grpSpPr>
          <a:xfrm>
            <a:off x="1155384" y="8240326"/>
            <a:ext cx="339184" cy="394686"/>
            <a:chOff x="0" y="0"/>
            <a:chExt cx="452245" cy="526249"/>
          </a:xfrm>
        </p:grpSpPr>
        <p:grpSp>
          <p:nvGrpSpPr>
            <p:cNvPr id="253" name="Google Shape;253;p7"/>
            <p:cNvGrpSpPr/>
            <p:nvPr/>
          </p:nvGrpSpPr>
          <p:grpSpPr>
            <a:xfrm>
              <a:off x="0" y="0"/>
              <a:ext cx="452245" cy="526249"/>
              <a:chOff x="0" y="0"/>
              <a:chExt cx="698500" cy="812800"/>
            </a:xfrm>
          </p:grpSpPr>
          <p:sp>
            <p:nvSpPr>
              <p:cNvPr id="254" name="Google Shape;254;p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rect b="b" l="l" r="r" t="t"/>
                <a:pathLst>
                  <a:path extrusionOk="0"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55" name="Google Shape;255;p7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6" name="Google Shape;256;p7"/>
            <p:cNvSpPr/>
            <p:nvPr/>
          </p:nvSpPr>
          <p:spPr>
            <a:xfrm>
              <a:off x="62818" y="138604"/>
              <a:ext cx="326610" cy="249040"/>
            </a:xfrm>
            <a:custGeom>
              <a:rect b="b" l="l" r="r" t="t"/>
              <a:pathLst>
                <a:path extrusionOk="0"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1155384" y="4825014"/>
            <a:ext cx="339184" cy="394686"/>
            <a:chOff x="0" y="0"/>
            <a:chExt cx="452245" cy="526249"/>
          </a:xfrm>
        </p:grpSpPr>
        <p:grpSp>
          <p:nvGrpSpPr>
            <p:cNvPr id="258" name="Google Shape;258;p7"/>
            <p:cNvGrpSpPr/>
            <p:nvPr/>
          </p:nvGrpSpPr>
          <p:grpSpPr>
            <a:xfrm>
              <a:off x="0" y="0"/>
              <a:ext cx="452245" cy="526249"/>
              <a:chOff x="0" y="0"/>
              <a:chExt cx="698500" cy="812800"/>
            </a:xfrm>
          </p:grpSpPr>
          <p:sp>
            <p:nvSpPr>
              <p:cNvPr id="259" name="Google Shape;259;p7"/>
              <p:cNvSpPr/>
              <p:nvPr/>
            </p:nvSpPr>
            <p:spPr>
              <a:xfrm>
                <a:off x="0" y="0"/>
                <a:ext cx="698500" cy="812800"/>
              </a:xfrm>
              <a:custGeom>
                <a:rect b="b" l="l" r="r" t="t"/>
                <a:pathLst>
                  <a:path extrusionOk="0" h="812800" w="6985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2525"/>
                  </a:gs>
                  <a:gs pos="100000">
                    <a:srgbClr val="59000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60" name="Google Shape;260;p7"/>
              <p:cNvSpPr txBox="1"/>
              <p:nvPr/>
            </p:nvSpPr>
            <p:spPr>
              <a:xfrm>
                <a:off x="0" y="101600"/>
                <a:ext cx="698500" cy="57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1" name="Google Shape;261;p7"/>
            <p:cNvSpPr/>
            <p:nvPr/>
          </p:nvSpPr>
          <p:spPr>
            <a:xfrm>
              <a:off x="62818" y="138604"/>
              <a:ext cx="326610" cy="249040"/>
            </a:xfrm>
            <a:custGeom>
              <a:rect b="b" l="l" r="r" t="t"/>
              <a:pathLst>
                <a:path extrusionOk="0" h="249040" w="326610">
                  <a:moveTo>
                    <a:pt x="0" y="0"/>
                  </a:moveTo>
                  <a:lnTo>
                    <a:pt x="326609" y="0"/>
                  </a:lnTo>
                  <a:lnTo>
                    <a:pt x="326609" y="249040"/>
                  </a:lnTo>
                  <a:lnTo>
                    <a:pt x="0" y="24904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/>
          <p:cNvSpPr txBox="1"/>
          <p:nvPr/>
        </p:nvSpPr>
        <p:spPr>
          <a:xfrm>
            <a:off x="6228674" y="743254"/>
            <a:ext cx="5830653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METODOLOGÍAS</a:t>
            </a:r>
            <a:endParaRPr/>
          </a:p>
        </p:txBody>
      </p:sp>
      <p:sp>
        <p:nvSpPr>
          <p:cNvPr id="267" name="Google Shape;267;p8"/>
          <p:cNvSpPr/>
          <p:nvPr/>
        </p:nvSpPr>
        <p:spPr>
          <a:xfrm flipH="1">
            <a:off x="12840743" y="-864380"/>
            <a:ext cx="7136751" cy="6084080"/>
          </a:xfrm>
          <a:custGeom>
            <a:rect b="b" l="l" r="r" t="t"/>
            <a:pathLst>
              <a:path extrusionOk="0" h="6084080" w="7136751">
                <a:moveTo>
                  <a:pt x="7136750" y="0"/>
                </a:moveTo>
                <a:lnTo>
                  <a:pt x="0" y="0"/>
                </a:lnTo>
                <a:lnTo>
                  <a:pt x="0" y="6084080"/>
                </a:lnTo>
                <a:lnTo>
                  <a:pt x="7136750" y="6084080"/>
                </a:lnTo>
                <a:lnTo>
                  <a:pt x="713675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8"/>
          <p:cNvSpPr/>
          <p:nvPr/>
        </p:nvSpPr>
        <p:spPr>
          <a:xfrm flipH="1" rot="10800000">
            <a:off x="-2383875" y="5622250"/>
            <a:ext cx="6755835" cy="6215368"/>
          </a:xfrm>
          <a:custGeom>
            <a:rect b="b" l="l" r="r" t="t"/>
            <a:pathLst>
              <a:path extrusionOk="0" h="6215368" w="6755835">
                <a:moveTo>
                  <a:pt x="0" y="6215368"/>
                </a:moveTo>
                <a:lnTo>
                  <a:pt x="6755835" y="6215368"/>
                </a:lnTo>
                <a:lnTo>
                  <a:pt x="6755835" y="0"/>
                </a:lnTo>
                <a:lnTo>
                  <a:pt x="0" y="0"/>
                </a:lnTo>
                <a:lnTo>
                  <a:pt x="0" y="621536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8"/>
          <p:cNvSpPr txBox="1"/>
          <p:nvPr/>
        </p:nvSpPr>
        <p:spPr>
          <a:xfrm>
            <a:off x="1237169" y="2936988"/>
            <a:ext cx="15813600" cy="8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 el desarrollo de PLift se </a:t>
            </a:r>
            <a:r>
              <a:rPr lang="en-US" sz="2728">
                <a:solidFill>
                  <a:srgbClr val="FFFFFF"/>
                </a:solidFill>
              </a:rPr>
              <a:t>emplea</a:t>
            </a:r>
            <a:r>
              <a:rPr b="0" i="0" lang="en-US" sz="27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la metodología ágil </a:t>
            </a:r>
            <a:r>
              <a:rPr b="1" i="0" lang="en-US" sz="2728" u="none" cap="none" strike="noStrike">
                <a:solidFill>
                  <a:srgbClr val="FF2525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  <a:r>
              <a:rPr b="0" i="0" lang="en-US" sz="27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la cual resulta ideal para proyectos que requieren flexibilidad, entregas incrementales y retroalimentación constante. </a:t>
            </a:r>
            <a:endParaRPr/>
          </a:p>
          <a:p>
            <a:pPr indent="0" lvl="0" marL="0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Gracias a este enfoque, el desarrollo de la aplicación se gestionará en ciclos cortos llamados Sprints, lo que facilitará la adaptación a cambios, la colaboración continua con los interesados y el cumplimiento de objetivos intermedios hasta alcanzar el producto final.</a:t>
            </a:r>
            <a:endParaRPr/>
          </a:p>
          <a:p>
            <a:pPr indent="0" lvl="0" marL="0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28" u="none" cap="none" strike="noStrike">
                <a:solidFill>
                  <a:srgbClr val="FF2525"/>
                </a:solidFill>
                <a:latin typeface="Arial"/>
                <a:ea typeface="Arial"/>
                <a:cs typeface="Arial"/>
                <a:sym typeface="Arial"/>
              </a:rPr>
              <a:t>Puntos Clave:</a:t>
            </a:r>
            <a:endParaRPr/>
          </a:p>
          <a:p>
            <a:pPr indent="0" lvl="0" marL="0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728" u="none" cap="none" strike="noStrike">
              <a:solidFill>
                <a:srgbClr val="FF25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4497" lvl="1" marL="588993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28"/>
              <a:buFont typeface="Arial"/>
              <a:buChar char="•"/>
            </a:pPr>
            <a:r>
              <a:rPr b="0" i="0" lang="en-US" sz="27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Sprints: ciclos de trabajo cortos para entregar avances funcionales.</a:t>
            </a:r>
            <a:endParaRPr/>
          </a:p>
          <a:p>
            <a:pPr indent="-294497" lvl="1" marL="588993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28"/>
              <a:buFont typeface="Arial"/>
              <a:buChar char="•"/>
            </a:pPr>
            <a:r>
              <a:rPr b="0" i="0" lang="en-US" sz="27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Reuniones de seguimiento: planificación, dailys, revisión y retrospectiva.</a:t>
            </a:r>
            <a:endParaRPr/>
          </a:p>
          <a:p>
            <a:pPr indent="-294497" lvl="1" marL="588993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28"/>
              <a:buFont typeface="Arial"/>
              <a:buChar char="•"/>
            </a:pPr>
            <a:r>
              <a:rPr b="0" i="0" lang="en-US" sz="27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Entregas incrementales: avances continuos del producto.</a:t>
            </a:r>
            <a:endParaRPr/>
          </a:p>
          <a:p>
            <a:pPr indent="-294497" lvl="1" marL="588993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28"/>
              <a:buFont typeface="Arial"/>
              <a:buChar char="•"/>
            </a:pPr>
            <a:r>
              <a:rPr b="0" i="0" lang="en-US" sz="27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Flexibilidad: capacidad de adaptación frente a cambios en los requerimientos.</a:t>
            </a:r>
            <a:endParaRPr/>
          </a:p>
          <a:p>
            <a:pPr indent="0" lvl="0" marL="0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2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8"/>
          <p:cNvSpPr/>
          <p:nvPr/>
        </p:nvSpPr>
        <p:spPr>
          <a:xfrm>
            <a:off x="15938523" y="7559015"/>
            <a:ext cx="4698954" cy="5455970"/>
          </a:xfrm>
          <a:custGeom>
            <a:rect b="b" l="l" r="r" t="t"/>
            <a:pathLst>
              <a:path extrusionOk="0" h="5455970" w="4698954">
                <a:moveTo>
                  <a:pt x="0" y="0"/>
                </a:moveTo>
                <a:lnTo>
                  <a:pt x="4698954" y="0"/>
                </a:lnTo>
                <a:lnTo>
                  <a:pt x="4698954" y="5455970"/>
                </a:lnTo>
                <a:lnTo>
                  <a:pt x="0" y="5455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cxnSp>
        <p:nvCxnSpPr>
          <p:cNvPr id="276" name="Google Shape;276;p9"/>
          <p:cNvCxnSpPr/>
          <p:nvPr/>
        </p:nvCxnSpPr>
        <p:spPr>
          <a:xfrm>
            <a:off x="2412977" y="2335340"/>
            <a:ext cx="4587823" cy="0"/>
          </a:xfrm>
          <a:prstGeom prst="straightConnector1">
            <a:avLst/>
          </a:prstGeom>
          <a:noFill/>
          <a:ln cap="flat" cmpd="sng" w="28575">
            <a:solidFill>
              <a:srgbClr val="FF2525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277" name="Google Shape;277;p9"/>
          <p:cNvGrpSpPr/>
          <p:nvPr/>
        </p:nvGrpSpPr>
        <p:grpSpPr>
          <a:xfrm>
            <a:off x="2412977" y="1978125"/>
            <a:ext cx="4437616" cy="679295"/>
            <a:chOff x="0" y="-38100"/>
            <a:chExt cx="4811973" cy="736600"/>
          </a:xfrm>
        </p:grpSpPr>
        <p:sp>
          <p:nvSpPr>
            <p:cNvPr id="278" name="Google Shape;278;p9"/>
            <p:cNvSpPr/>
            <p:nvPr/>
          </p:nvSpPr>
          <p:spPr>
            <a:xfrm>
              <a:off x="0" y="0"/>
              <a:ext cx="4811973" cy="698500"/>
            </a:xfrm>
            <a:custGeom>
              <a:rect b="b" l="l" r="r" t="t"/>
              <a:pathLst>
                <a:path extrusionOk="0" h="698500" w="4811973">
                  <a:moveTo>
                    <a:pt x="4811973" y="349250"/>
                  </a:moveTo>
                  <a:lnTo>
                    <a:pt x="460877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08773" y="0"/>
                  </a:lnTo>
                  <a:lnTo>
                    <a:pt x="4811973" y="349250"/>
                  </a:lnTo>
                  <a:close/>
                </a:path>
              </a:pathLst>
            </a:custGeom>
            <a:gradFill>
              <a:gsLst>
                <a:gs pos="0">
                  <a:srgbClr val="FF2525"/>
                </a:gs>
                <a:gs pos="100000">
                  <a:srgbClr val="5900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79" name="Google Shape;279;p9"/>
            <p:cNvSpPr txBox="1"/>
            <p:nvPr/>
          </p:nvSpPr>
          <p:spPr>
            <a:xfrm>
              <a:off x="114300" y="-38100"/>
              <a:ext cx="4583373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9"/>
          <p:cNvSpPr/>
          <p:nvPr/>
        </p:nvSpPr>
        <p:spPr>
          <a:xfrm>
            <a:off x="2580826" y="2139783"/>
            <a:ext cx="433367" cy="391114"/>
          </a:xfrm>
          <a:custGeom>
            <a:rect b="b" l="l" r="r" t="t"/>
            <a:pathLst>
              <a:path extrusionOk="0" h="391114" w="433367">
                <a:moveTo>
                  <a:pt x="0" y="0"/>
                </a:moveTo>
                <a:lnTo>
                  <a:pt x="433366" y="0"/>
                </a:lnTo>
                <a:lnTo>
                  <a:pt x="433366" y="391114"/>
                </a:lnTo>
                <a:lnTo>
                  <a:pt x="0" y="391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9"/>
          <p:cNvSpPr txBox="1"/>
          <p:nvPr/>
        </p:nvSpPr>
        <p:spPr>
          <a:xfrm>
            <a:off x="3128910" y="2142291"/>
            <a:ext cx="3721683" cy="376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Owner</a:t>
            </a:r>
            <a:endParaRPr/>
          </a:p>
        </p:txBody>
      </p:sp>
      <p:sp>
        <p:nvSpPr>
          <p:cNvPr id="282" name="Google Shape;282;p9"/>
          <p:cNvSpPr txBox="1"/>
          <p:nvPr/>
        </p:nvSpPr>
        <p:spPr>
          <a:xfrm>
            <a:off x="2412977" y="2702282"/>
            <a:ext cx="13449534" cy="172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3130" lvl="1" marL="486261" marR="0" rtl="0" algn="just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2"/>
              <a:buFont typeface="Arial"/>
              <a:buChar char="•"/>
            </a:pPr>
            <a:r>
              <a:rPr b="0" i="0" lang="en-US" sz="22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Define la visión y objetivos del producto.</a:t>
            </a:r>
            <a:endParaRPr/>
          </a:p>
          <a:p>
            <a:pPr indent="-243130" lvl="1" marL="486261" marR="0" rtl="0" algn="just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2"/>
              <a:buFont typeface="Arial"/>
              <a:buChar char="•"/>
            </a:pPr>
            <a:r>
              <a:rPr b="0" i="0" lang="en-US" sz="22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Prioriza el Product Backlog de acuerdo al valor para el cliente.</a:t>
            </a:r>
            <a:endParaRPr/>
          </a:p>
          <a:p>
            <a:pPr indent="-243130" lvl="1" marL="486261" marR="0" rtl="0" algn="just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2"/>
              <a:buFont typeface="Arial"/>
              <a:buChar char="•"/>
            </a:pPr>
            <a:r>
              <a:rPr b="0" i="0" lang="en-US" sz="22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 asegura de que el equipo trabaje alineado a las necesidades del usuario final.</a:t>
            </a:r>
            <a:endParaRPr/>
          </a:p>
          <a:p>
            <a:pPr indent="0" lvl="0" marL="0" marR="0" rtl="0" algn="just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5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9"/>
          <p:cNvCxnSpPr/>
          <p:nvPr/>
        </p:nvCxnSpPr>
        <p:spPr>
          <a:xfrm>
            <a:off x="2425490" y="7548631"/>
            <a:ext cx="4587823" cy="0"/>
          </a:xfrm>
          <a:prstGeom prst="straightConnector1">
            <a:avLst/>
          </a:prstGeom>
          <a:noFill/>
          <a:ln cap="flat" cmpd="sng" w="28575">
            <a:solidFill>
              <a:srgbClr val="FF2525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284" name="Google Shape;284;p9"/>
          <p:cNvGrpSpPr/>
          <p:nvPr/>
        </p:nvGrpSpPr>
        <p:grpSpPr>
          <a:xfrm>
            <a:off x="2425490" y="7191416"/>
            <a:ext cx="4437616" cy="679295"/>
            <a:chOff x="0" y="-38100"/>
            <a:chExt cx="4811973" cy="736600"/>
          </a:xfrm>
        </p:grpSpPr>
        <p:sp>
          <p:nvSpPr>
            <p:cNvPr id="285" name="Google Shape;285;p9"/>
            <p:cNvSpPr/>
            <p:nvPr/>
          </p:nvSpPr>
          <p:spPr>
            <a:xfrm>
              <a:off x="0" y="0"/>
              <a:ext cx="4811973" cy="698500"/>
            </a:xfrm>
            <a:custGeom>
              <a:rect b="b" l="l" r="r" t="t"/>
              <a:pathLst>
                <a:path extrusionOk="0" h="698500" w="4811973">
                  <a:moveTo>
                    <a:pt x="4811973" y="349250"/>
                  </a:moveTo>
                  <a:lnTo>
                    <a:pt x="460877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08773" y="0"/>
                  </a:lnTo>
                  <a:lnTo>
                    <a:pt x="4811973" y="349250"/>
                  </a:lnTo>
                  <a:close/>
                </a:path>
              </a:pathLst>
            </a:custGeom>
            <a:gradFill>
              <a:gsLst>
                <a:gs pos="0">
                  <a:srgbClr val="FF2525"/>
                </a:gs>
                <a:gs pos="100000">
                  <a:srgbClr val="5900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86" name="Google Shape;286;p9"/>
            <p:cNvSpPr txBox="1"/>
            <p:nvPr/>
          </p:nvSpPr>
          <p:spPr>
            <a:xfrm>
              <a:off x="114300" y="-38100"/>
              <a:ext cx="4583373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9"/>
          <p:cNvSpPr/>
          <p:nvPr/>
        </p:nvSpPr>
        <p:spPr>
          <a:xfrm>
            <a:off x="2593339" y="7353075"/>
            <a:ext cx="433367" cy="391114"/>
          </a:xfrm>
          <a:custGeom>
            <a:rect b="b" l="l" r="r" t="t"/>
            <a:pathLst>
              <a:path extrusionOk="0" h="391114" w="433367">
                <a:moveTo>
                  <a:pt x="0" y="0"/>
                </a:moveTo>
                <a:lnTo>
                  <a:pt x="433366" y="0"/>
                </a:lnTo>
                <a:lnTo>
                  <a:pt x="433366" y="391113"/>
                </a:lnTo>
                <a:lnTo>
                  <a:pt x="0" y="391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9"/>
          <p:cNvSpPr txBox="1"/>
          <p:nvPr/>
        </p:nvSpPr>
        <p:spPr>
          <a:xfrm>
            <a:off x="3141423" y="7355583"/>
            <a:ext cx="3721683" cy="376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Equipo de Desarrollo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>
            <a:off x="2425490" y="8318386"/>
            <a:ext cx="13449534" cy="1477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4720" lvl="1" marL="529440" marR="0" rtl="0" algn="just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52"/>
              <a:buFont typeface="Arial"/>
              <a:buChar char="•"/>
            </a:pPr>
            <a:r>
              <a:rPr b="0" i="0" lang="en-US" sz="24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 el frontend (React Native) y el backend/API (Python + FastAPI).</a:t>
            </a:r>
            <a:endParaRPr/>
          </a:p>
          <a:p>
            <a:pPr indent="-264720" lvl="1" marL="529440" marR="0" rtl="0" algn="just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52"/>
              <a:buFont typeface="Arial"/>
              <a:buChar char="•"/>
            </a:pPr>
            <a:r>
              <a:rPr b="0" i="0" lang="en-US" sz="24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 la solución con Firebase y componentes de IA.</a:t>
            </a:r>
            <a:endParaRPr/>
          </a:p>
          <a:p>
            <a:pPr indent="-264720" lvl="1" marL="529440" marR="0" rtl="0" algn="just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52"/>
              <a:buFont typeface="Arial"/>
              <a:buChar char="•"/>
            </a:pPr>
            <a:r>
              <a:rPr b="0" i="0" lang="en-US" sz="24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Asegura la calidad técnica, pruebas y despliegue de las funcionalidades.</a:t>
            </a:r>
            <a:endParaRPr/>
          </a:p>
          <a:p>
            <a:pPr indent="0" lvl="0" marL="0" marR="0" rtl="0" algn="just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5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9"/>
          <p:cNvCxnSpPr/>
          <p:nvPr/>
        </p:nvCxnSpPr>
        <p:spPr>
          <a:xfrm>
            <a:off x="2412977" y="5139141"/>
            <a:ext cx="4587823" cy="0"/>
          </a:xfrm>
          <a:prstGeom prst="straightConnector1">
            <a:avLst/>
          </a:prstGeom>
          <a:noFill/>
          <a:ln cap="flat" cmpd="sng" w="28575">
            <a:solidFill>
              <a:srgbClr val="FF2525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291" name="Google Shape;291;p9"/>
          <p:cNvGrpSpPr/>
          <p:nvPr/>
        </p:nvGrpSpPr>
        <p:grpSpPr>
          <a:xfrm>
            <a:off x="2412977" y="4781926"/>
            <a:ext cx="4437616" cy="679295"/>
            <a:chOff x="0" y="-38100"/>
            <a:chExt cx="4811973" cy="736600"/>
          </a:xfrm>
        </p:grpSpPr>
        <p:sp>
          <p:nvSpPr>
            <p:cNvPr id="292" name="Google Shape;292;p9"/>
            <p:cNvSpPr/>
            <p:nvPr/>
          </p:nvSpPr>
          <p:spPr>
            <a:xfrm>
              <a:off x="0" y="0"/>
              <a:ext cx="4811973" cy="698500"/>
            </a:xfrm>
            <a:custGeom>
              <a:rect b="b" l="l" r="r" t="t"/>
              <a:pathLst>
                <a:path extrusionOk="0" h="698500" w="4811973">
                  <a:moveTo>
                    <a:pt x="4811973" y="349250"/>
                  </a:moveTo>
                  <a:lnTo>
                    <a:pt x="4608773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608773" y="0"/>
                  </a:lnTo>
                  <a:lnTo>
                    <a:pt x="4811973" y="349250"/>
                  </a:lnTo>
                  <a:close/>
                </a:path>
              </a:pathLst>
            </a:custGeom>
            <a:gradFill>
              <a:gsLst>
                <a:gs pos="0">
                  <a:srgbClr val="FF2525"/>
                </a:gs>
                <a:gs pos="100000">
                  <a:srgbClr val="59000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93" name="Google Shape;293;p9"/>
            <p:cNvSpPr txBox="1"/>
            <p:nvPr/>
          </p:nvSpPr>
          <p:spPr>
            <a:xfrm>
              <a:off x="114300" y="-38100"/>
              <a:ext cx="4583373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9"/>
          <p:cNvSpPr/>
          <p:nvPr/>
        </p:nvSpPr>
        <p:spPr>
          <a:xfrm>
            <a:off x="2580826" y="4943585"/>
            <a:ext cx="433367" cy="391114"/>
          </a:xfrm>
          <a:custGeom>
            <a:rect b="b" l="l" r="r" t="t"/>
            <a:pathLst>
              <a:path extrusionOk="0" h="391114" w="433367">
                <a:moveTo>
                  <a:pt x="0" y="0"/>
                </a:moveTo>
                <a:lnTo>
                  <a:pt x="433366" y="0"/>
                </a:lnTo>
                <a:lnTo>
                  <a:pt x="433366" y="391113"/>
                </a:lnTo>
                <a:lnTo>
                  <a:pt x="0" y="391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9"/>
          <p:cNvSpPr txBox="1"/>
          <p:nvPr/>
        </p:nvSpPr>
        <p:spPr>
          <a:xfrm>
            <a:off x="3128910" y="4946093"/>
            <a:ext cx="3721683" cy="376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Scrum Master</a:t>
            </a:r>
            <a:endParaRPr/>
          </a:p>
        </p:txBody>
      </p:sp>
      <p:sp>
        <p:nvSpPr>
          <p:cNvPr id="296" name="Google Shape;296;p9"/>
          <p:cNvSpPr txBox="1"/>
          <p:nvPr/>
        </p:nvSpPr>
        <p:spPr>
          <a:xfrm>
            <a:off x="2412977" y="5607660"/>
            <a:ext cx="13449534" cy="1477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4720" lvl="1" marL="529440" marR="0" rtl="0" algn="just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52"/>
              <a:buFont typeface="Arial"/>
              <a:buChar char="•"/>
            </a:pPr>
            <a:r>
              <a:rPr b="0" i="0" lang="en-US" sz="24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Facilita el proceso Scrum, vela por el cumplimiento de la metodología.</a:t>
            </a:r>
            <a:endParaRPr/>
          </a:p>
          <a:p>
            <a:pPr indent="-264720" lvl="1" marL="529440" marR="0" rtl="0" algn="just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52"/>
              <a:buFont typeface="Arial"/>
              <a:buChar char="•"/>
            </a:pPr>
            <a:r>
              <a:rPr b="0" i="0" lang="en-US" sz="24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Elimina impedimentos que afecten el avance del equipo.</a:t>
            </a:r>
            <a:endParaRPr/>
          </a:p>
          <a:p>
            <a:pPr indent="-264720" lvl="1" marL="529440" marR="0" rtl="0" algn="just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52"/>
              <a:buFont typeface="Arial"/>
              <a:buChar char="•"/>
            </a:pPr>
            <a:r>
              <a:rPr b="0" i="0" lang="en-US" sz="245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Fomenta la comunicación y mejora continua dentro del equipo.</a:t>
            </a:r>
            <a:endParaRPr/>
          </a:p>
          <a:p>
            <a:pPr indent="0" lvl="0" marL="0" marR="0" rtl="0" algn="just">
              <a:lnSpc>
                <a:spcPct val="11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5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9"/>
          <p:cNvSpPr txBox="1"/>
          <p:nvPr/>
        </p:nvSpPr>
        <p:spPr>
          <a:xfrm>
            <a:off x="7880627" y="374650"/>
            <a:ext cx="2526746" cy="1184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ROLES</a:t>
            </a:r>
            <a:endParaRPr/>
          </a:p>
        </p:txBody>
      </p:sp>
      <p:sp>
        <p:nvSpPr>
          <p:cNvPr id="298" name="Google Shape;298;p9"/>
          <p:cNvSpPr txBox="1"/>
          <p:nvPr/>
        </p:nvSpPr>
        <p:spPr>
          <a:xfrm>
            <a:off x="14050963" y="2476762"/>
            <a:ext cx="1977628" cy="323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(Danae Venegas)</a:t>
            </a:r>
            <a:endParaRPr/>
          </a:p>
        </p:txBody>
      </p:sp>
      <p:sp>
        <p:nvSpPr>
          <p:cNvPr id="299" name="Google Shape;299;p9"/>
          <p:cNvSpPr txBox="1"/>
          <p:nvPr/>
        </p:nvSpPr>
        <p:spPr>
          <a:xfrm>
            <a:off x="14268996" y="5280563"/>
            <a:ext cx="1759595" cy="323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(Matias Muñoz)</a:t>
            </a:r>
            <a:endParaRPr/>
          </a:p>
        </p:txBody>
      </p:sp>
      <p:sp>
        <p:nvSpPr>
          <p:cNvPr id="300" name="Google Shape;300;p9"/>
          <p:cNvSpPr txBox="1"/>
          <p:nvPr/>
        </p:nvSpPr>
        <p:spPr>
          <a:xfrm>
            <a:off x="8363645" y="7690053"/>
            <a:ext cx="7664946" cy="323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(Alonso Barrera - Germán Macías - Matías Muñoz - Danae Venegas)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